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Lst>
  <p:sldSz cx="12188952"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640080" y="228600"/>
            <a:ext cx="4572000" cy="365760"/>
          </a:xfrm>
          <a:prstGeom prst="rect">
            <a:avLst/>
          </a:prstGeom>
          <a:noFill/>
        </p:spPr>
        <p:txBody>
          <a:bodyPr wrap="square">
            <a:spAutoFit/>
          </a:bodyPr>
          <a:lstStyle/>
          <a:p>
            <a:pPr algn="l"/>
            <a:r>
              <a:rPr sz="900" b="1" i="0">
                <a:solidFill>
                  <a:srgbClr val="58A6FF"/>
                </a:solidFill>
              </a:rPr>
              <a:t>BC STUDIO</a:t>
            </a:r>
          </a:p>
        </p:txBody>
      </p:sp>
      <p:sp>
        <p:nvSpPr>
          <p:cNvPr id="4" name="Rectangle 3"/>
          <p:cNvSpPr/>
          <p:nvPr/>
        </p:nvSpPr>
        <p:spPr>
          <a:xfrm>
            <a:off x="9601200" y="182880"/>
            <a:ext cx="2194560" cy="411480"/>
          </a:xfrm>
          <a:prstGeom prst="rect">
            <a:avLst/>
          </a:prstGeom>
          <a:solidFill>
            <a:srgbClr val="3D1F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9601200" y="182880"/>
            <a:ext cx="2194560" cy="411480"/>
          </a:xfrm>
          <a:prstGeom prst="rect">
            <a:avLst/>
          </a:prstGeom>
          <a:noFill/>
        </p:spPr>
        <p:txBody>
          <a:bodyPr wrap="square">
            <a:spAutoFit/>
          </a:bodyPr>
          <a:lstStyle/>
          <a:p>
            <a:pPr algn="ctr"/>
            <a:r>
              <a:rPr sz="650" b="1" i="0">
                <a:solidFill>
                  <a:srgbClr val="E3B341"/>
                </a:solidFill>
              </a:rPr>
              <a:t>EXERCISE ONLY — NOT FOR DISTRIBUTION</a:t>
            </a:r>
          </a:p>
        </p:txBody>
      </p:sp>
      <p:sp>
        <p:nvSpPr>
          <p:cNvPr id="6" name="TextBox 5"/>
          <p:cNvSpPr txBox="1"/>
          <p:nvPr/>
        </p:nvSpPr>
        <p:spPr>
          <a:xfrm>
            <a:off x="640080" y="1645920"/>
            <a:ext cx="10881360" cy="2011680"/>
          </a:xfrm>
          <a:prstGeom prst="rect">
            <a:avLst/>
          </a:prstGeom>
          <a:noFill/>
        </p:spPr>
        <p:txBody>
          <a:bodyPr wrap="square">
            <a:spAutoFit/>
          </a:bodyPr>
          <a:lstStyle/>
          <a:p>
            <a:pPr algn="l"/>
            <a:r>
              <a:rPr sz="4200" b="1" i="0">
                <a:solidFill>
                  <a:srgbClr val="FFFFFF"/>
                </a:solidFill>
              </a:rPr>
              <a:t>Wastewater Management Failure</a:t>
            </a:r>
          </a:p>
        </p:txBody>
      </p:sp>
      <p:sp>
        <p:nvSpPr>
          <p:cNvPr id="7" name="TextBox 6"/>
          <p:cNvSpPr txBox="1"/>
          <p:nvPr/>
        </p:nvSpPr>
        <p:spPr>
          <a:xfrm>
            <a:off x="640080" y="4343400"/>
            <a:ext cx="10058400" cy="457200"/>
          </a:xfrm>
          <a:prstGeom prst="rect">
            <a:avLst/>
          </a:prstGeom>
          <a:noFill/>
        </p:spPr>
        <p:txBody>
          <a:bodyPr wrap="square">
            <a:spAutoFit/>
          </a:bodyPr>
          <a:lstStyle/>
          <a:p>
            <a:pPr algn="l"/>
            <a:r>
              <a:rPr sz="1300" b="0" i="0">
                <a:solidFill>
                  <a:srgbClr val="8B949E"/>
                </a:solidFill>
              </a:rPr>
              <a:t>Tabletop  |  120 minutes</a:t>
            </a:r>
          </a:p>
        </p:txBody>
      </p:sp>
      <p:sp>
        <p:nvSpPr>
          <p:cNvPr id="8" name="Rectangle 7"/>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OVERVIEW</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400" b="1" i="0">
                <a:solidFill>
                  <a:srgbClr val="FFFFFF"/>
                </a:solidFill>
              </a:rPr>
              <a:t>Wastewater Management Failure</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1417320"/>
            <a:ext cx="1691640" cy="347472"/>
          </a:xfrm>
          <a:prstGeom prst="rect">
            <a:avLst/>
          </a:prstGeom>
          <a:noFill/>
        </p:spPr>
        <p:txBody>
          <a:bodyPr wrap="square">
            <a:spAutoFit/>
          </a:bodyPr>
          <a:lstStyle/>
          <a:p>
            <a:pPr algn="l"/>
            <a:r>
              <a:rPr sz="950" b="1" i="0">
                <a:solidFill>
                  <a:srgbClr val="8B949E"/>
                </a:solidFill>
              </a:rPr>
              <a:t>Exercise Type</a:t>
            </a:r>
          </a:p>
        </p:txBody>
      </p:sp>
      <p:sp>
        <p:nvSpPr>
          <p:cNvPr id="7" name="TextBox 6"/>
          <p:cNvSpPr txBox="1"/>
          <p:nvPr/>
        </p:nvSpPr>
        <p:spPr>
          <a:xfrm>
            <a:off x="2286000" y="1417320"/>
            <a:ext cx="3840480" cy="347472"/>
          </a:xfrm>
          <a:prstGeom prst="rect">
            <a:avLst/>
          </a:prstGeom>
          <a:noFill/>
        </p:spPr>
        <p:txBody>
          <a:bodyPr wrap="square">
            <a:spAutoFit/>
          </a:bodyPr>
          <a:lstStyle/>
          <a:p>
            <a:pPr algn="l"/>
            <a:r>
              <a:rPr sz="1000" b="0" i="0">
                <a:solidFill>
                  <a:srgbClr val="E6EDF3"/>
                </a:solidFill>
              </a:rPr>
              <a:t>Tabletop</a:t>
            </a:r>
          </a:p>
        </p:txBody>
      </p:sp>
      <p:sp>
        <p:nvSpPr>
          <p:cNvPr id="8" name="TextBox 7"/>
          <p:cNvSpPr txBox="1"/>
          <p:nvPr/>
        </p:nvSpPr>
        <p:spPr>
          <a:xfrm>
            <a:off x="548640" y="1764792"/>
            <a:ext cx="1691640" cy="347472"/>
          </a:xfrm>
          <a:prstGeom prst="rect">
            <a:avLst/>
          </a:prstGeom>
          <a:noFill/>
        </p:spPr>
        <p:txBody>
          <a:bodyPr wrap="square">
            <a:spAutoFit/>
          </a:bodyPr>
          <a:lstStyle/>
          <a:p>
            <a:pPr algn="l"/>
            <a:r>
              <a:rPr sz="950" b="1" i="0">
                <a:solidFill>
                  <a:srgbClr val="8B949E"/>
                </a:solidFill>
              </a:rPr>
              <a:t>Format</a:t>
            </a:r>
          </a:p>
        </p:txBody>
      </p:sp>
      <p:sp>
        <p:nvSpPr>
          <p:cNvPr id="9" name="TextBox 8"/>
          <p:cNvSpPr txBox="1"/>
          <p:nvPr/>
        </p:nvSpPr>
        <p:spPr>
          <a:xfrm>
            <a:off x="2286000" y="1764792"/>
            <a:ext cx="3840480" cy="347472"/>
          </a:xfrm>
          <a:prstGeom prst="rect">
            <a:avLst/>
          </a:prstGeom>
          <a:noFill/>
        </p:spPr>
        <p:txBody>
          <a:bodyPr wrap="square">
            <a:spAutoFit/>
          </a:bodyPr>
          <a:lstStyle/>
          <a:p>
            <a:pPr algn="l"/>
            <a:r>
              <a:rPr sz="1000" b="0" i="0">
                <a:solidFill>
                  <a:srgbClr val="E6EDF3"/>
                </a:solidFill>
              </a:rPr>
              <a:t>—</a:t>
            </a:r>
          </a:p>
        </p:txBody>
      </p:sp>
      <p:sp>
        <p:nvSpPr>
          <p:cNvPr id="10" name="TextBox 9"/>
          <p:cNvSpPr txBox="1"/>
          <p:nvPr/>
        </p:nvSpPr>
        <p:spPr>
          <a:xfrm>
            <a:off x="548640" y="2112264"/>
            <a:ext cx="1691640" cy="347472"/>
          </a:xfrm>
          <a:prstGeom prst="rect">
            <a:avLst/>
          </a:prstGeom>
          <a:noFill/>
        </p:spPr>
        <p:txBody>
          <a:bodyPr wrap="square">
            <a:spAutoFit/>
          </a:bodyPr>
          <a:lstStyle/>
          <a:p>
            <a:pPr algn="l"/>
            <a:r>
              <a:rPr sz="950" b="1" i="0">
                <a:solidFill>
                  <a:srgbClr val="8B949E"/>
                </a:solidFill>
              </a:rPr>
              <a:t>Complexity</a:t>
            </a:r>
          </a:p>
        </p:txBody>
      </p:sp>
      <p:sp>
        <p:nvSpPr>
          <p:cNvPr id="11" name="TextBox 10"/>
          <p:cNvSpPr txBox="1"/>
          <p:nvPr/>
        </p:nvSpPr>
        <p:spPr>
          <a:xfrm>
            <a:off x="2286000" y="2112264"/>
            <a:ext cx="3840480" cy="347472"/>
          </a:xfrm>
          <a:prstGeom prst="rect">
            <a:avLst/>
          </a:prstGeom>
          <a:noFill/>
        </p:spPr>
        <p:txBody>
          <a:bodyPr wrap="square">
            <a:spAutoFit/>
          </a:bodyPr>
          <a:lstStyle/>
          <a:p>
            <a:pPr algn="l"/>
            <a:r>
              <a:rPr sz="1000" b="0" i="0">
                <a:solidFill>
                  <a:srgbClr val="E6EDF3"/>
                </a:solidFill>
              </a:rPr>
              <a:t>Moderate</a:t>
            </a:r>
          </a:p>
        </p:txBody>
      </p:sp>
      <p:sp>
        <p:nvSpPr>
          <p:cNvPr id="12" name="TextBox 11"/>
          <p:cNvSpPr txBox="1"/>
          <p:nvPr/>
        </p:nvSpPr>
        <p:spPr>
          <a:xfrm>
            <a:off x="548640" y="2459736"/>
            <a:ext cx="1691640" cy="347472"/>
          </a:xfrm>
          <a:prstGeom prst="rect">
            <a:avLst/>
          </a:prstGeom>
          <a:noFill/>
        </p:spPr>
        <p:txBody>
          <a:bodyPr wrap="square">
            <a:spAutoFit/>
          </a:bodyPr>
          <a:lstStyle/>
          <a:p>
            <a:pPr algn="l"/>
            <a:r>
              <a:rPr sz="950" b="1" i="0">
                <a:solidFill>
                  <a:srgbClr val="8B949E"/>
                </a:solidFill>
              </a:rPr>
              <a:t>Duration</a:t>
            </a:r>
          </a:p>
        </p:txBody>
      </p:sp>
      <p:sp>
        <p:nvSpPr>
          <p:cNvPr id="13" name="TextBox 12"/>
          <p:cNvSpPr txBox="1"/>
          <p:nvPr/>
        </p:nvSpPr>
        <p:spPr>
          <a:xfrm>
            <a:off x="2286000" y="2459736"/>
            <a:ext cx="3840480" cy="347472"/>
          </a:xfrm>
          <a:prstGeom prst="rect">
            <a:avLst/>
          </a:prstGeom>
          <a:noFill/>
        </p:spPr>
        <p:txBody>
          <a:bodyPr wrap="square">
            <a:spAutoFit/>
          </a:bodyPr>
          <a:lstStyle/>
          <a:p>
            <a:pPr algn="l"/>
            <a:r>
              <a:rPr sz="1000" b="0" i="0">
                <a:solidFill>
                  <a:srgbClr val="E6EDF3"/>
                </a:solidFill>
              </a:rPr>
              <a:t>120 minutes</a:t>
            </a:r>
          </a:p>
        </p:txBody>
      </p:sp>
      <p:sp>
        <p:nvSpPr>
          <p:cNvPr id="14" name="TextBox 13"/>
          <p:cNvSpPr txBox="1"/>
          <p:nvPr/>
        </p:nvSpPr>
        <p:spPr>
          <a:xfrm>
            <a:off x="548640" y="2807208"/>
            <a:ext cx="1691640" cy="347472"/>
          </a:xfrm>
          <a:prstGeom prst="rect">
            <a:avLst/>
          </a:prstGeom>
          <a:noFill/>
        </p:spPr>
        <p:txBody>
          <a:bodyPr wrap="square">
            <a:spAutoFit/>
          </a:bodyPr>
          <a:lstStyle/>
          <a:p>
            <a:pPr algn="l"/>
            <a:r>
              <a:rPr sz="950" b="1" i="0">
                <a:solidFill>
                  <a:srgbClr val="8B949E"/>
                </a:solidFill>
              </a:rPr>
              <a:t>Category</a:t>
            </a:r>
          </a:p>
        </p:txBody>
      </p:sp>
      <p:sp>
        <p:nvSpPr>
          <p:cNvPr id="15" name="TextBox 14"/>
          <p:cNvSpPr txBox="1"/>
          <p:nvPr/>
        </p:nvSpPr>
        <p:spPr>
          <a:xfrm>
            <a:off x="2286000" y="2807208"/>
            <a:ext cx="3840480" cy="347472"/>
          </a:xfrm>
          <a:prstGeom prst="rect">
            <a:avLst/>
          </a:prstGeom>
          <a:noFill/>
        </p:spPr>
        <p:txBody>
          <a:bodyPr wrap="square">
            <a:spAutoFit/>
          </a:bodyPr>
          <a:lstStyle/>
          <a:p>
            <a:pPr algn="l"/>
            <a:r>
              <a:rPr sz="1000" b="0" i="0">
                <a:solidFill>
                  <a:srgbClr val="E6EDF3"/>
                </a:solidFill>
              </a:rPr>
              <a:t>—</a:t>
            </a:r>
          </a:p>
        </p:txBody>
      </p:sp>
      <p:sp>
        <p:nvSpPr>
          <p:cNvPr id="16" name="TextBox 15"/>
          <p:cNvSpPr txBox="1"/>
          <p:nvPr/>
        </p:nvSpPr>
        <p:spPr>
          <a:xfrm>
            <a:off x="548640" y="3154680"/>
            <a:ext cx="1691640" cy="347472"/>
          </a:xfrm>
          <a:prstGeom prst="rect">
            <a:avLst/>
          </a:prstGeom>
          <a:noFill/>
        </p:spPr>
        <p:txBody>
          <a:bodyPr wrap="square">
            <a:spAutoFit/>
          </a:bodyPr>
          <a:lstStyle/>
          <a:p>
            <a:pPr algn="l"/>
            <a:r>
              <a:rPr sz="950" b="1" i="0">
                <a:solidFill>
                  <a:srgbClr val="8B949E"/>
                </a:solidFill>
              </a:rPr>
              <a:t>Scenario</a:t>
            </a:r>
          </a:p>
        </p:txBody>
      </p:sp>
      <p:sp>
        <p:nvSpPr>
          <p:cNvPr id="17" name="TextBox 16"/>
          <p:cNvSpPr txBox="1"/>
          <p:nvPr/>
        </p:nvSpPr>
        <p:spPr>
          <a:xfrm>
            <a:off x="2286000" y="3154680"/>
            <a:ext cx="3840480" cy="347472"/>
          </a:xfrm>
          <a:prstGeom prst="rect">
            <a:avLst/>
          </a:prstGeom>
          <a:noFill/>
        </p:spPr>
        <p:txBody>
          <a:bodyPr wrap="square">
            <a:spAutoFit/>
          </a:bodyPr>
          <a:lstStyle/>
          <a:p>
            <a:pPr algn="l"/>
            <a:r>
              <a:rPr sz="1000" b="0" i="0">
                <a:solidFill>
                  <a:srgbClr val="E6EDF3"/>
                </a:solidFill>
              </a:rPr>
              <a:t>Wastewater Management Failure with third party dependencies</a:t>
            </a:r>
          </a:p>
        </p:txBody>
      </p:sp>
      <p:sp>
        <p:nvSpPr>
          <p:cNvPr id="18" name="Rectangle 17"/>
          <p:cNvSpPr/>
          <p:nvPr/>
        </p:nvSpPr>
        <p:spPr>
          <a:xfrm>
            <a:off x="6492240" y="1371600"/>
            <a:ext cx="3000" cy="50292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6675120" y="1417320"/>
            <a:ext cx="5120640" cy="320040"/>
          </a:xfrm>
          <a:prstGeom prst="rect">
            <a:avLst/>
          </a:prstGeom>
          <a:noFill/>
        </p:spPr>
        <p:txBody>
          <a:bodyPr wrap="square">
            <a:spAutoFit/>
          </a:bodyPr>
          <a:lstStyle/>
          <a:p>
            <a:pPr algn="l"/>
            <a:r>
              <a:rPr sz="900" b="1" i="0">
                <a:solidFill>
                  <a:srgbClr val="58A6FF"/>
                </a:solidFill>
              </a:rPr>
              <a:t>AIM</a:t>
            </a:r>
          </a:p>
        </p:txBody>
      </p:sp>
      <p:sp>
        <p:nvSpPr>
          <p:cNvPr id="20" name="TextBox 19"/>
          <p:cNvSpPr txBox="1"/>
          <p:nvPr/>
        </p:nvSpPr>
        <p:spPr>
          <a:xfrm>
            <a:off x="6675120" y="1737360"/>
            <a:ext cx="5120640" cy="1097280"/>
          </a:xfrm>
          <a:prstGeom prst="rect">
            <a:avLst/>
          </a:prstGeom>
          <a:noFill/>
        </p:spPr>
        <p:txBody>
          <a:bodyPr wrap="square">
            <a:spAutoFit/>
          </a:bodyPr>
          <a:lstStyle/>
          <a:p>
            <a:pPr algn="l"/>
            <a:r>
              <a:rPr sz="1050" b="0" i="0">
                <a:solidFill>
                  <a:srgbClr val="E6EDF3"/>
                </a:solidFill>
              </a:rPr>
              <a:t>To evaluate Barwon Water's ability to manage a wastewater management failure while ensuring minimal disruption to services and compliance with regulatory requirements.</a:t>
            </a:r>
          </a:p>
        </p:txBody>
      </p:sp>
      <p:sp>
        <p:nvSpPr>
          <p:cNvPr id="21" name="TextBox 20"/>
          <p:cNvSpPr txBox="1"/>
          <p:nvPr/>
        </p:nvSpPr>
        <p:spPr>
          <a:xfrm>
            <a:off x="6675120" y="2926080"/>
            <a:ext cx="5120640" cy="320040"/>
          </a:xfrm>
          <a:prstGeom prst="rect">
            <a:avLst/>
          </a:prstGeom>
          <a:noFill/>
        </p:spPr>
        <p:txBody>
          <a:bodyPr wrap="square">
            <a:spAutoFit/>
          </a:bodyPr>
          <a:lstStyle/>
          <a:p>
            <a:pPr algn="l"/>
            <a:r>
              <a:rPr sz="900" b="1" i="0">
                <a:solidFill>
                  <a:srgbClr val="58A6FF"/>
                </a:solidFill>
              </a:rPr>
              <a:t>SCENARIO</a:t>
            </a:r>
          </a:p>
        </p:txBody>
      </p:sp>
      <p:sp>
        <p:nvSpPr>
          <p:cNvPr id="22" name="TextBox 21"/>
          <p:cNvSpPr txBox="1"/>
          <p:nvPr/>
        </p:nvSpPr>
        <p:spPr>
          <a:xfrm>
            <a:off x="6675120" y="3246120"/>
            <a:ext cx="5120640" cy="3200400"/>
          </a:xfrm>
          <a:prstGeom prst="rect">
            <a:avLst/>
          </a:prstGeom>
          <a:noFill/>
        </p:spPr>
        <p:txBody>
          <a:bodyPr wrap="square">
            <a:spAutoFit/>
          </a:bodyPr>
          <a:lstStyle/>
          <a:p>
            <a:pPr algn="l"/>
            <a:r>
              <a:rPr sz="1000" b="0" i="0">
                <a:solidFill>
                  <a:srgbClr val="E6EDF3"/>
                </a:solidFill>
              </a:rPr>
              <a:t>Barwon Water is facing a critical malfunction in its wastewater management system at the Geelong treatment plant. A sudden and severe failure in critical third-party managed equipment has led to untreated wastewater being released into the Barwon River. The incident occurs during a period of heavy rainfall, exacerbating potential overflow and environmental impact. The failure not only threatens the integrity of water quality but also poses significant challenges in maintaining service continuity to the affected regions. As the organization scrambles to manage the immediate fault, they must als</a:t>
            </a:r>
          </a:p>
        </p:txBody>
      </p:sp>
      <p:sp>
        <p:nvSpPr>
          <p:cNvPr id="23" name="Rectangle 22"/>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LEARNING OBJECTIVES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Wastewater Management Failure</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OBJ-01</a:t>
            </a:r>
          </a:p>
        </p:txBody>
      </p:sp>
      <p:sp>
        <p:nvSpPr>
          <p:cNvPr id="7" name="TextBox 6"/>
          <p:cNvSpPr txBox="1"/>
          <p:nvPr/>
        </p:nvSpPr>
        <p:spPr>
          <a:xfrm>
            <a:off x="1051560" y="1463040"/>
            <a:ext cx="4892040" cy="548640"/>
          </a:xfrm>
          <a:prstGeom prst="rect">
            <a:avLst/>
          </a:prstGeom>
          <a:noFill/>
        </p:spPr>
        <p:txBody>
          <a:bodyPr wrap="square">
            <a:spAutoFit/>
          </a:bodyPr>
          <a:lstStyle/>
          <a:p>
            <a:pPr algn="l"/>
            <a:r>
              <a:rPr sz="1050" b="1" i="0">
                <a:solidFill>
                  <a:srgbClr val="E6EDF3"/>
                </a:solidFill>
              </a:rPr>
              <a:t>Test the effectiveness of the Crisis Management Team's (CMT) initial response to the wastewater management failure.</a:t>
            </a:r>
          </a:p>
        </p:txBody>
      </p:sp>
      <p:sp>
        <p:nvSpPr>
          <p:cNvPr id="8" name="TextBox 7"/>
          <p:cNvSpPr txBox="1"/>
          <p:nvPr/>
        </p:nvSpPr>
        <p:spPr>
          <a:xfrm>
            <a:off x="1051560" y="2057400"/>
            <a:ext cx="4892040" cy="1005840"/>
          </a:xfrm>
          <a:prstGeom prst="rect">
            <a:avLst/>
          </a:prstGeom>
          <a:noFill/>
        </p:spPr>
        <p:txBody>
          <a:bodyPr wrap="square">
            <a:spAutoFit/>
          </a:bodyPr>
          <a:lstStyle/>
          <a:p>
            <a:pPr algn="l"/>
            <a:r>
              <a:rPr sz="900" b="0" i="0">
                <a:solidFill>
                  <a:srgbClr val="3FB950"/>
                </a:solidFill>
              </a:rPr>
              <a:t>✓ CMT convenes within 30 minutes of incident notification and establishes an initial action plan.</a:t>
            </a:r>
          </a:p>
        </p:txBody>
      </p:sp>
      <p:sp>
        <p:nvSpPr>
          <p:cNvPr id="9" name="Rectangle 8"/>
          <p:cNvSpPr/>
          <p:nvPr/>
        </p:nvSpPr>
        <p:spPr>
          <a:xfrm>
            <a:off x="6400800" y="146304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OBJ-02</a:t>
            </a:r>
          </a:p>
        </p:txBody>
      </p:sp>
      <p:sp>
        <p:nvSpPr>
          <p:cNvPr id="10" name="TextBox 9"/>
          <p:cNvSpPr txBox="1"/>
          <p:nvPr/>
        </p:nvSpPr>
        <p:spPr>
          <a:xfrm>
            <a:off x="6903720" y="1463040"/>
            <a:ext cx="4892040" cy="548640"/>
          </a:xfrm>
          <a:prstGeom prst="rect">
            <a:avLst/>
          </a:prstGeom>
          <a:noFill/>
        </p:spPr>
        <p:txBody>
          <a:bodyPr wrap="square">
            <a:spAutoFit/>
          </a:bodyPr>
          <a:lstStyle/>
          <a:p>
            <a:pPr algn="l"/>
            <a:r>
              <a:rPr sz="1050" b="1" i="0">
                <a:solidFill>
                  <a:srgbClr val="E6EDF3"/>
                </a:solidFill>
              </a:rPr>
              <a:t>Validate the timeliness and accuracy of internal and external communications during the incident.</a:t>
            </a:r>
          </a:p>
        </p:txBody>
      </p:sp>
      <p:sp>
        <p:nvSpPr>
          <p:cNvPr id="11" name="TextBox 10"/>
          <p:cNvSpPr txBox="1"/>
          <p:nvPr/>
        </p:nvSpPr>
        <p:spPr>
          <a:xfrm>
            <a:off x="6903720" y="2057400"/>
            <a:ext cx="4892040" cy="1005840"/>
          </a:xfrm>
          <a:prstGeom prst="rect">
            <a:avLst/>
          </a:prstGeom>
          <a:noFill/>
        </p:spPr>
        <p:txBody>
          <a:bodyPr wrap="square">
            <a:spAutoFit/>
          </a:bodyPr>
          <a:lstStyle/>
          <a:p>
            <a:pPr algn="l"/>
            <a:r>
              <a:rPr sz="900" b="0" i="0">
                <a:solidFill>
                  <a:srgbClr val="3FB950"/>
                </a:solidFill>
              </a:rPr>
              <a:t>✓ All communications are approved within 15 minutes and align with the golden rules of crisis communications.</a:t>
            </a:r>
          </a:p>
        </p:txBody>
      </p:sp>
      <p:sp>
        <p:nvSpPr>
          <p:cNvPr id="12" name="Rectangle 11"/>
          <p:cNvSpPr/>
          <p:nvPr/>
        </p:nvSpPr>
        <p:spPr>
          <a:xfrm>
            <a:off x="54864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OBJ-03</a:t>
            </a:r>
          </a:p>
        </p:txBody>
      </p:sp>
      <p:sp>
        <p:nvSpPr>
          <p:cNvPr id="13" name="TextBox 12"/>
          <p:cNvSpPr txBox="1"/>
          <p:nvPr/>
        </p:nvSpPr>
        <p:spPr>
          <a:xfrm>
            <a:off x="1051560" y="3154680"/>
            <a:ext cx="4892040" cy="548640"/>
          </a:xfrm>
          <a:prstGeom prst="rect">
            <a:avLst/>
          </a:prstGeom>
          <a:noFill/>
        </p:spPr>
        <p:txBody>
          <a:bodyPr wrap="square">
            <a:spAutoFit/>
          </a:bodyPr>
          <a:lstStyle/>
          <a:p>
            <a:pPr algn="l"/>
            <a:r>
              <a:rPr sz="1050" b="1" i="0">
                <a:solidFill>
                  <a:srgbClr val="E6EDF3"/>
                </a:solidFill>
              </a:rPr>
              <a:t>Assess the decision-making process regarding the invocation of Business Continuity Plans (BCPs).</a:t>
            </a:r>
          </a:p>
        </p:txBody>
      </p:sp>
      <p:sp>
        <p:nvSpPr>
          <p:cNvPr id="14" name="TextBox 13"/>
          <p:cNvSpPr txBox="1"/>
          <p:nvPr/>
        </p:nvSpPr>
        <p:spPr>
          <a:xfrm>
            <a:off x="1051560" y="3749040"/>
            <a:ext cx="4892040" cy="1005840"/>
          </a:xfrm>
          <a:prstGeom prst="rect">
            <a:avLst/>
          </a:prstGeom>
          <a:noFill/>
        </p:spPr>
        <p:txBody>
          <a:bodyPr wrap="square">
            <a:spAutoFit/>
          </a:bodyPr>
          <a:lstStyle/>
          <a:p>
            <a:pPr algn="l"/>
            <a:r>
              <a:rPr sz="900" b="0" i="0">
                <a:solidFill>
                  <a:srgbClr val="3FB950"/>
                </a:solidFill>
              </a:rPr>
              <a:t>✓ BCPs are invoked within the established RTO of 2 hours for critical services.</a:t>
            </a:r>
          </a:p>
        </p:txBody>
      </p:sp>
      <p:sp>
        <p:nvSpPr>
          <p:cNvPr id="15" name="Rectangle 14"/>
          <p:cNvSpPr/>
          <p:nvPr/>
        </p:nvSpPr>
        <p:spPr>
          <a:xfrm>
            <a:off x="6400800" y="315468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OBJ-04</a:t>
            </a:r>
          </a:p>
        </p:txBody>
      </p:sp>
      <p:sp>
        <p:nvSpPr>
          <p:cNvPr id="16" name="TextBox 15"/>
          <p:cNvSpPr txBox="1"/>
          <p:nvPr/>
        </p:nvSpPr>
        <p:spPr>
          <a:xfrm>
            <a:off x="6903720" y="3154680"/>
            <a:ext cx="4892040" cy="548640"/>
          </a:xfrm>
          <a:prstGeom prst="rect">
            <a:avLst/>
          </a:prstGeom>
          <a:noFill/>
        </p:spPr>
        <p:txBody>
          <a:bodyPr wrap="square">
            <a:spAutoFit/>
          </a:bodyPr>
          <a:lstStyle/>
          <a:p>
            <a:pPr algn="l"/>
            <a:r>
              <a:rPr sz="1050" b="1" i="0">
                <a:solidFill>
                  <a:srgbClr val="E6EDF3"/>
                </a:solidFill>
              </a:rPr>
              <a:t>Evaluate the ability to comply with regulatory notification requirements during the incident.</a:t>
            </a:r>
          </a:p>
        </p:txBody>
      </p:sp>
      <p:sp>
        <p:nvSpPr>
          <p:cNvPr id="17" name="TextBox 16"/>
          <p:cNvSpPr txBox="1"/>
          <p:nvPr/>
        </p:nvSpPr>
        <p:spPr>
          <a:xfrm>
            <a:off x="6903720" y="3749040"/>
            <a:ext cx="4892040" cy="1005840"/>
          </a:xfrm>
          <a:prstGeom prst="rect">
            <a:avLst/>
          </a:prstGeom>
          <a:noFill/>
        </p:spPr>
        <p:txBody>
          <a:bodyPr wrap="square">
            <a:spAutoFit/>
          </a:bodyPr>
          <a:lstStyle/>
          <a:p>
            <a:pPr algn="l"/>
            <a:r>
              <a:rPr sz="900" b="0" i="0">
                <a:solidFill>
                  <a:srgbClr val="3FB950"/>
                </a:solidFill>
              </a:rPr>
              <a:t>✓ Regulatory bodies are notified within the required timeframes: FCA/PRA within 4 hours, ICO within 72 hours if applicable.</a:t>
            </a:r>
          </a:p>
        </p:txBody>
      </p:sp>
      <p:sp>
        <p:nvSpPr>
          <p:cNvPr id="18" name="Rectangle 17"/>
          <p:cNvSpPr/>
          <p:nvPr/>
        </p:nvSpPr>
        <p:spPr>
          <a:xfrm>
            <a:off x="548640" y="4846320"/>
            <a:ext cx="411480" cy="411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700" b="1">
                <a:solidFill>
                  <a:srgbClr val="FFFFFF"/>
                </a:solidFill>
              </a:rPr>
              <a:t>OBJ-05</a:t>
            </a:r>
          </a:p>
        </p:txBody>
      </p:sp>
      <p:sp>
        <p:nvSpPr>
          <p:cNvPr id="19" name="TextBox 18"/>
          <p:cNvSpPr txBox="1"/>
          <p:nvPr/>
        </p:nvSpPr>
        <p:spPr>
          <a:xfrm>
            <a:off x="1051560" y="4846320"/>
            <a:ext cx="4892040" cy="548640"/>
          </a:xfrm>
          <a:prstGeom prst="rect">
            <a:avLst/>
          </a:prstGeom>
          <a:noFill/>
        </p:spPr>
        <p:txBody>
          <a:bodyPr wrap="square">
            <a:spAutoFit/>
          </a:bodyPr>
          <a:lstStyle/>
          <a:p>
            <a:pPr algn="l"/>
            <a:r>
              <a:rPr sz="1050" b="1" i="0">
                <a:solidFill>
                  <a:srgbClr val="E6EDF3"/>
                </a:solidFill>
              </a:rPr>
              <a:t>Confirm the adequacy of recovery strategies for restoring wastewater management operations.</a:t>
            </a:r>
          </a:p>
        </p:txBody>
      </p:sp>
      <p:sp>
        <p:nvSpPr>
          <p:cNvPr id="20" name="TextBox 19"/>
          <p:cNvSpPr txBox="1"/>
          <p:nvPr/>
        </p:nvSpPr>
        <p:spPr>
          <a:xfrm>
            <a:off x="1051560" y="5440680"/>
            <a:ext cx="4892040" cy="1005840"/>
          </a:xfrm>
          <a:prstGeom prst="rect">
            <a:avLst/>
          </a:prstGeom>
          <a:noFill/>
        </p:spPr>
        <p:txBody>
          <a:bodyPr wrap="square">
            <a:spAutoFit/>
          </a:bodyPr>
          <a:lstStyle/>
          <a:p>
            <a:pPr algn="l"/>
            <a:r>
              <a:rPr sz="900" b="0" i="0">
                <a:solidFill>
                  <a:srgbClr val="3FB950"/>
                </a:solidFill>
              </a:rPr>
              <a:t>✓ Recovery strategies are initiated within the MTPD and achieve the MBCO for wastewater services.</a:t>
            </a:r>
          </a:p>
        </p:txBody>
      </p:sp>
      <p:sp>
        <p:nvSpPr>
          <p:cNvPr id="21" name="Rectangle 20"/>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7315200" cy="457200"/>
          </a:xfrm>
          <a:prstGeom prst="rect">
            <a:avLst/>
          </a:prstGeom>
          <a:noFill/>
        </p:spPr>
        <p:txBody>
          <a:bodyPr wrap="square">
            <a:spAutoFit/>
          </a:bodyPr>
          <a:lstStyle/>
          <a:p>
            <a:pPr algn="l"/>
            <a:r>
              <a:rPr sz="1000" b="1" i="0">
                <a:solidFill>
                  <a:srgbClr val="58A6FF"/>
                </a:solidFill>
              </a:rPr>
              <a:t>EXERCISE PHASES</a:t>
            </a:r>
          </a:p>
        </p:txBody>
      </p:sp>
      <p:sp>
        <p:nvSpPr>
          <p:cNvPr id="4" name="TextBox 3"/>
          <p:cNvSpPr txBox="1"/>
          <p:nvPr/>
        </p:nvSpPr>
        <p:spPr>
          <a:xfrm>
            <a:off x="548640" y="594360"/>
            <a:ext cx="10972800" cy="640080"/>
          </a:xfrm>
          <a:prstGeom prst="rect">
            <a:avLst/>
          </a:prstGeom>
          <a:noFill/>
        </p:spPr>
        <p:txBody>
          <a:bodyPr wrap="square">
            <a:spAutoFit/>
          </a:bodyPr>
          <a:lstStyle/>
          <a:p>
            <a:pPr algn="l"/>
            <a:r>
              <a:rPr sz="2200" b="1" i="0">
                <a:solidFill>
                  <a:srgbClr val="FFFFFF"/>
                </a:solidFill>
              </a:rPr>
              <a:t>Wastewater Management Failure</a:t>
            </a:r>
          </a:p>
        </p:txBody>
      </p:sp>
      <p:sp>
        <p:nvSpPr>
          <p:cNvPr id="5" name="Rectangle 4"/>
          <p:cNvSpPr/>
          <p:nvPr/>
        </p:nvSpPr>
        <p:spPr>
          <a:xfrm>
            <a:off x="365760" y="128016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548640" y="1463040"/>
            <a:ext cx="5394960" cy="1371600"/>
          </a:xfrm>
          <a:prstGeom prst="rect">
            <a:avLst/>
          </a:prstGeom>
          <a:solidFill>
            <a:srgbClr val="161B22"/>
          </a:solidFill>
          <a:ln w="1905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ectangle 6"/>
          <p:cNvSpPr/>
          <p:nvPr/>
        </p:nvSpPr>
        <p:spPr>
          <a:xfrm>
            <a:off x="548640" y="1463040"/>
            <a:ext cx="109728" cy="137160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ectangle 7"/>
          <p:cNvSpPr/>
          <p:nvPr/>
        </p:nvSpPr>
        <p:spPr>
          <a:xfrm>
            <a:off x="749808" y="1600200"/>
            <a:ext cx="502920" cy="50292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1</a:t>
            </a:r>
          </a:p>
        </p:txBody>
      </p:sp>
      <p:sp>
        <p:nvSpPr>
          <p:cNvPr id="9" name="TextBox 8"/>
          <p:cNvSpPr txBox="1"/>
          <p:nvPr/>
        </p:nvSpPr>
        <p:spPr>
          <a:xfrm>
            <a:off x="1353312" y="1600200"/>
            <a:ext cx="4480560" cy="411480"/>
          </a:xfrm>
          <a:prstGeom prst="rect">
            <a:avLst/>
          </a:prstGeom>
          <a:noFill/>
        </p:spPr>
        <p:txBody>
          <a:bodyPr wrap="square">
            <a:spAutoFit/>
          </a:bodyPr>
          <a:lstStyle/>
          <a:p>
            <a:pPr algn="l"/>
            <a:r>
              <a:rPr sz="1400" b="1" i="0">
                <a:solidFill>
                  <a:srgbClr val="FFFFFF"/>
                </a:solidFill>
              </a:rPr>
              <a:t>Initial Failure Detection</a:t>
            </a:r>
          </a:p>
        </p:txBody>
      </p:sp>
      <p:sp>
        <p:nvSpPr>
          <p:cNvPr id="10" name="TextBox 9"/>
          <p:cNvSpPr txBox="1"/>
          <p:nvPr/>
        </p:nvSpPr>
        <p:spPr>
          <a:xfrm>
            <a:off x="1353312" y="2011680"/>
            <a:ext cx="4480560" cy="256032"/>
          </a:xfrm>
          <a:prstGeom prst="rect">
            <a:avLst/>
          </a:prstGeom>
          <a:noFill/>
        </p:spPr>
        <p:txBody>
          <a:bodyPr wrap="square">
            <a:spAutoFit/>
          </a:bodyPr>
          <a:lstStyle/>
          <a:p>
            <a:pPr algn="l"/>
            <a:r>
              <a:rPr sz="950" b="0" i="0">
                <a:solidFill>
                  <a:srgbClr val="58A6FF"/>
                </a:solidFill>
              </a:rPr>
              <a:t>T+0–20 min  (20 min)</a:t>
            </a:r>
          </a:p>
        </p:txBody>
      </p:sp>
      <p:sp>
        <p:nvSpPr>
          <p:cNvPr id="11" name="TextBox 10"/>
          <p:cNvSpPr txBox="1"/>
          <p:nvPr/>
        </p:nvSpPr>
        <p:spPr>
          <a:xfrm>
            <a:off x="1353312" y="2286000"/>
            <a:ext cx="4480560" cy="502920"/>
          </a:xfrm>
          <a:prstGeom prst="rect">
            <a:avLst/>
          </a:prstGeom>
          <a:noFill/>
        </p:spPr>
        <p:txBody>
          <a:bodyPr wrap="square">
            <a:spAutoFit/>
          </a:bodyPr>
          <a:lstStyle/>
          <a:p>
            <a:pPr algn="l"/>
            <a:r>
              <a:rPr sz="950" b="0" i="0">
                <a:solidFill>
                  <a:srgbClr val="E6EDF3"/>
                </a:solidFill>
              </a:rPr>
              <a:t>Testing the initial response and notification procedures.</a:t>
            </a:r>
          </a:p>
        </p:txBody>
      </p:sp>
      <p:sp>
        <p:nvSpPr>
          <p:cNvPr id="12" name="Rectangle 11"/>
          <p:cNvSpPr/>
          <p:nvPr/>
        </p:nvSpPr>
        <p:spPr>
          <a:xfrm>
            <a:off x="6400800" y="1463040"/>
            <a:ext cx="5394960" cy="1371600"/>
          </a:xfrm>
          <a:prstGeom prst="rect">
            <a:avLst/>
          </a:prstGeom>
          <a:solidFill>
            <a:srgbClr val="161B22"/>
          </a:solidFill>
          <a:ln w="1905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6400800" y="1463040"/>
            <a:ext cx="109728" cy="13716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Rectangle 13"/>
          <p:cNvSpPr/>
          <p:nvPr/>
        </p:nvSpPr>
        <p:spPr>
          <a:xfrm>
            <a:off x="6601968" y="1600200"/>
            <a:ext cx="502920" cy="50292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2</a:t>
            </a:r>
          </a:p>
        </p:txBody>
      </p:sp>
      <p:sp>
        <p:nvSpPr>
          <p:cNvPr id="15" name="TextBox 14"/>
          <p:cNvSpPr txBox="1"/>
          <p:nvPr/>
        </p:nvSpPr>
        <p:spPr>
          <a:xfrm>
            <a:off x="7205472" y="1600200"/>
            <a:ext cx="4480560" cy="411480"/>
          </a:xfrm>
          <a:prstGeom prst="rect">
            <a:avLst/>
          </a:prstGeom>
          <a:noFill/>
        </p:spPr>
        <p:txBody>
          <a:bodyPr wrap="square">
            <a:spAutoFit/>
          </a:bodyPr>
          <a:lstStyle/>
          <a:p>
            <a:pPr algn="l"/>
            <a:r>
              <a:rPr sz="1400" b="1" i="0">
                <a:solidFill>
                  <a:srgbClr val="FFFFFF"/>
                </a:solidFill>
              </a:rPr>
              <a:t>Escalation and Impact Assessment</a:t>
            </a:r>
          </a:p>
        </p:txBody>
      </p:sp>
      <p:sp>
        <p:nvSpPr>
          <p:cNvPr id="16" name="TextBox 15"/>
          <p:cNvSpPr txBox="1"/>
          <p:nvPr/>
        </p:nvSpPr>
        <p:spPr>
          <a:xfrm>
            <a:off x="7205472" y="2011680"/>
            <a:ext cx="4480560" cy="256032"/>
          </a:xfrm>
          <a:prstGeom prst="rect">
            <a:avLst/>
          </a:prstGeom>
          <a:noFill/>
        </p:spPr>
        <p:txBody>
          <a:bodyPr wrap="square">
            <a:spAutoFit/>
          </a:bodyPr>
          <a:lstStyle/>
          <a:p>
            <a:pPr algn="l"/>
            <a:r>
              <a:rPr sz="950" b="0" i="0">
                <a:solidFill>
                  <a:srgbClr val="58A6FF"/>
                </a:solidFill>
              </a:rPr>
              <a:t>T+20–50 min  (30 min)</a:t>
            </a:r>
          </a:p>
        </p:txBody>
      </p:sp>
      <p:sp>
        <p:nvSpPr>
          <p:cNvPr id="17" name="TextBox 16"/>
          <p:cNvSpPr txBox="1"/>
          <p:nvPr/>
        </p:nvSpPr>
        <p:spPr>
          <a:xfrm>
            <a:off x="7205472" y="2286000"/>
            <a:ext cx="4480560" cy="502920"/>
          </a:xfrm>
          <a:prstGeom prst="rect">
            <a:avLst/>
          </a:prstGeom>
          <a:noFill/>
        </p:spPr>
        <p:txBody>
          <a:bodyPr wrap="square">
            <a:spAutoFit/>
          </a:bodyPr>
          <a:lstStyle/>
          <a:p>
            <a:pPr algn="l"/>
            <a:r>
              <a:rPr sz="950" b="0" i="0">
                <a:solidFill>
                  <a:srgbClr val="E6EDF3"/>
                </a:solidFill>
              </a:rPr>
              <a:t>Evaluating escalation protocols and initial assessment of impacts on operations and stakeholders.</a:t>
            </a:r>
          </a:p>
        </p:txBody>
      </p:sp>
      <p:sp>
        <p:nvSpPr>
          <p:cNvPr id="18" name="Rectangle 17"/>
          <p:cNvSpPr/>
          <p:nvPr/>
        </p:nvSpPr>
        <p:spPr>
          <a:xfrm>
            <a:off x="548640" y="3063240"/>
            <a:ext cx="5394960" cy="1371600"/>
          </a:xfrm>
          <a:prstGeom prst="rect">
            <a:avLst/>
          </a:prstGeom>
          <a:solidFill>
            <a:srgbClr val="161B22"/>
          </a:solidFill>
          <a:ln w="1905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548640" y="3063240"/>
            <a:ext cx="109728" cy="13716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749808" y="3200400"/>
            <a:ext cx="502920" cy="50292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3</a:t>
            </a:r>
          </a:p>
        </p:txBody>
      </p:sp>
      <p:sp>
        <p:nvSpPr>
          <p:cNvPr id="21" name="TextBox 20"/>
          <p:cNvSpPr txBox="1"/>
          <p:nvPr/>
        </p:nvSpPr>
        <p:spPr>
          <a:xfrm>
            <a:off x="1353312" y="3200400"/>
            <a:ext cx="4480560" cy="411480"/>
          </a:xfrm>
          <a:prstGeom prst="rect">
            <a:avLst/>
          </a:prstGeom>
          <a:noFill/>
        </p:spPr>
        <p:txBody>
          <a:bodyPr wrap="square">
            <a:spAutoFit/>
          </a:bodyPr>
          <a:lstStyle/>
          <a:p>
            <a:pPr algn="l"/>
            <a:r>
              <a:rPr sz="1400" b="1" i="0">
                <a:solidFill>
                  <a:srgbClr val="FFFFFF"/>
                </a:solidFill>
              </a:rPr>
              <a:t>Crisis Communication</a:t>
            </a:r>
          </a:p>
        </p:txBody>
      </p:sp>
      <p:sp>
        <p:nvSpPr>
          <p:cNvPr id="22" name="TextBox 21"/>
          <p:cNvSpPr txBox="1"/>
          <p:nvPr/>
        </p:nvSpPr>
        <p:spPr>
          <a:xfrm>
            <a:off x="1353312" y="3611880"/>
            <a:ext cx="4480560" cy="256032"/>
          </a:xfrm>
          <a:prstGeom prst="rect">
            <a:avLst/>
          </a:prstGeom>
          <a:noFill/>
        </p:spPr>
        <p:txBody>
          <a:bodyPr wrap="square">
            <a:spAutoFit/>
          </a:bodyPr>
          <a:lstStyle/>
          <a:p>
            <a:pPr algn="l"/>
            <a:r>
              <a:rPr sz="950" b="0" i="0">
                <a:solidFill>
                  <a:srgbClr val="58A6FF"/>
                </a:solidFill>
              </a:rPr>
              <a:t>T+50–80 min  (30 min)</a:t>
            </a:r>
          </a:p>
        </p:txBody>
      </p:sp>
      <p:sp>
        <p:nvSpPr>
          <p:cNvPr id="23" name="TextBox 22"/>
          <p:cNvSpPr txBox="1"/>
          <p:nvPr/>
        </p:nvSpPr>
        <p:spPr>
          <a:xfrm>
            <a:off x="1353312" y="3886200"/>
            <a:ext cx="4480560" cy="502920"/>
          </a:xfrm>
          <a:prstGeom prst="rect">
            <a:avLst/>
          </a:prstGeom>
          <a:noFill/>
        </p:spPr>
        <p:txBody>
          <a:bodyPr wrap="square">
            <a:spAutoFit/>
          </a:bodyPr>
          <a:lstStyle/>
          <a:p>
            <a:pPr algn="l"/>
            <a:r>
              <a:rPr sz="950" b="0" i="0">
                <a:solidFill>
                  <a:srgbClr val="E6EDF3"/>
                </a:solidFill>
              </a:rPr>
              <a:t>Assessing internal and external communication strategies, including media handling and stakeholder updates.</a:t>
            </a:r>
          </a:p>
        </p:txBody>
      </p:sp>
      <p:sp>
        <p:nvSpPr>
          <p:cNvPr id="24" name="Rectangle 23"/>
          <p:cNvSpPr/>
          <p:nvPr/>
        </p:nvSpPr>
        <p:spPr>
          <a:xfrm>
            <a:off x="6400800" y="3063240"/>
            <a:ext cx="5394960" cy="1371600"/>
          </a:xfrm>
          <a:prstGeom prst="rect">
            <a:avLst/>
          </a:prstGeom>
          <a:solidFill>
            <a:srgbClr val="161B22"/>
          </a:solidFill>
          <a:ln w="19050">
            <a:solidFill>
              <a:srgbClr val="F85149"/>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Rectangle 24"/>
          <p:cNvSpPr/>
          <p:nvPr/>
        </p:nvSpPr>
        <p:spPr>
          <a:xfrm>
            <a:off x="6400800" y="3063240"/>
            <a:ext cx="109728" cy="13716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6601968" y="3200400"/>
            <a:ext cx="502920" cy="50292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1400" b="1">
                <a:solidFill>
                  <a:srgbClr val="FFFFFF"/>
                </a:solidFill>
              </a:rPr>
              <a:t>4</a:t>
            </a:r>
          </a:p>
        </p:txBody>
      </p:sp>
      <p:sp>
        <p:nvSpPr>
          <p:cNvPr id="27" name="TextBox 26"/>
          <p:cNvSpPr txBox="1"/>
          <p:nvPr/>
        </p:nvSpPr>
        <p:spPr>
          <a:xfrm>
            <a:off x="7205472" y="3200400"/>
            <a:ext cx="4480560" cy="411480"/>
          </a:xfrm>
          <a:prstGeom prst="rect">
            <a:avLst/>
          </a:prstGeom>
          <a:noFill/>
        </p:spPr>
        <p:txBody>
          <a:bodyPr wrap="square">
            <a:spAutoFit/>
          </a:bodyPr>
          <a:lstStyle/>
          <a:p>
            <a:pPr algn="l"/>
            <a:r>
              <a:rPr sz="1400" b="1" i="0">
                <a:solidFill>
                  <a:srgbClr val="FFFFFF"/>
                </a:solidFill>
              </a:rPr>
              <a:t>Recovery and Restoration</a:t>
            </a:r>
          </a:p>
        </p:txBody>
      </p:sp>
      <p:sp>
        <p:nvSpPr>
          <p:cNvPr id="28" name="TextBox 27"/>
          <p:cNvSpPr txBox="1"/>
          <p:nvPr/>
        </p:nvSpPr>
        <p:spPr>
          <a:xfrm>
            <a:off x="7205472" y="3611880"/>
            <a:ext cx="4480560" cy="256032"/>
          </a:xfrm>
          <a:prstGeom prst="rect">
            <a:avLst/>
          </a:prstGeom>
          <a:noFill/>
        </p:spPr>
        <p:txBody>
          <a:bodyPr wrap="square">
            <a:spAutoFit/>
          </a:bodyPr>
          <a:lstStyle/>
          <a:p>
            <a:pPr algn="l"/>
            <a:r>
              <a:rPr sz="950" b="0" i="0">
                <a:solidFill>
                  <a:srgbClr val="58A6FF"/>
                </a:solidFill>
              </a:rPr>
              <a:t>T+80–100 min  (20 min)</a:t>
            </a:r>
          </a:p>
        </p:txBody>
      </p:sp>
      <p:sp>
        <p:nvSpPr>
          <p:cNvPr id="29" name="TextBox 28"/>
          <p:cNvSpPr txBox="1"/>
          <p:nvPr/>
        </p:nvSpPr>
        <p:spPr>
          <a:xfrm>
            <a:off x="7205472" y="3886200"/>
            <a:ext cx="4480560" cy="502920"/>
          </a:xfrm>
          <a:prstGeom prst="rect">
            <a:avLst/>
          </a:prstGeom>
          <a:noFill/>
        </p:spPr>
        <p:txBody>
          <a:bodyPr wrap="square">
            <a:spAutoFit/>
          </a:bodyPr>
          <a:lstStyle/>
          <a:p>
            <a:pPr algn="l"/>
            <a:r>
              <a:rPr sz="950" b="0" i="0">
                <a:solidFill>
                  <a:srgbClr val="E6EDF3"/>
                </a:solidFill>
              </a:rPr>
              <a:t>Testing continuity plans and restoration of normal operations.</a:t>
            </a:r>
          </a:p>
        </p:txBody>
      </p:sp>
      <p:sp>
        <p:nvSpPr>
          <p:cNvPr id="30" name="Rectangle 29"/>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FFFFF"/>
        </a:solidFill>
        <a:effectLst/>
      </p:bgPr>
    </p:bg>
    <p:spTree>
      <p:nvGrpSpPr>
        <p:cNvPr id="1" name=""/>
        <p:cNvGrpSpPr/>
        <p:nvPr/>
      </p:nvGrpSpPr>
      <p:grpSpPr/>
      <p:sp>
        <p:nvSpPr>
          <p:cNvPr id="2" name="Rectangle 1"/>
          <p:cNvSpPr/>
          <p:nvPr/>
        </p:nvSpPr>
        <p:spPr>
          <a:xfrm>
            <a:off x="0" y="0"/>
            <a:ext cx="12188952" cy="658368"/>
          </a:xfrm>
          <a:prstGeom prst="rect">
            <a:avLst/>
          </a:prstGeom>
          <a:solidFill>
            <a:srgbClr val="121624"/>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1371600" y="64008"/>
            <a:ext cx="8229600" cy="365760"/>
          </a:xfrm>
          <a:prstGeom prst="rect">
            <a:avLst/>
          </a:prstGeom>
          <a:noFill/>
        </p:spPr>
        <p:txBody>
          <a:bodyPr wrap="square">
            <a:spAutoFit/>
          </a:bodyPr>
          <a:lstStyle/>
          <a:p>
            <a:pPr algn="l"/>
            <a:r>
              <a:rPr sz="2000" b="1" i="0">
                <a:solidFill>
                  <a:srgbClr val="FFFFFF"/>
                </a:solidFill>
              </a:rPr>
              <a:t>Wastewater Management Failure</a:t>
            </a:r>
          </a:p>
        </p:txBody>
      </p:sp>
      <p:sp>
        <p:nvSpPr>
          <p:cNvPr id="4" name="TextBox 3"/>
          <p:cNvSpPr txBox="1"/>
          <p:nvPr/>
        </p:nvSpPr>
        <p:spPr>
          <a:xfrm>
            <a:off x="1371600" y="420624"/>
            <a:ext cx="7315200" cy="201168"/>
          </a:xfrm>
          <a:prstGeom prst="rect">
            <a:avLst/>
          </a:prstGeom>
          <a:noFill/>
        </p:spPr>
        <p:txBody>
          <a:bodyPr wrap="square">
            <a:spAutoFit/>
          </a:bodyPr>
          <a:lstStyle/>
          <a:p>
            <a:pPr algn="l"/>
            <a:r>
              <a:rPr sz="900" b="0" i="0">
                <a:solidFill>
                  <a:srgbClr val="94A5C8"/>
                </a:solidFill>
              </a:rPr>
              <a:t>Duration: 2h 00min  |    |  </a:t>
            </a:r>
          </a:p>
        </p:txBody>
      </p:sp>
      <p:sp>
        <p:nvSpPr>
          <p:cNvPr id="5" name="Rounded Rectangle 4"/>
          <p:cNvSpPr/>
          <p:nvPr/>
        </p:nvSpPr>
        <p:spPr>
          <a:xfrm>
            <a:off x="9738360" y="128016"/>
            <a:ext cx="2194560" cy="402336"/>
          </a:xfrm>
          <a:prstGeom prst="roundRect">
            <a:avLst>
              <a:gd name="adj" fmla="val 5000000000"/>
            </a:avLst>
          </a:prstGeom>
          <a:solidFill>
            <a:srgbClr val="BE410A"/>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900" b="1">
                <a:solidFill>
                  <a:srgbClr val="FFFFFF"/>
                </a:solidFill>
              </a:rPr>
              <a:t>EXERCISE ONLY</a:t>
            </a:r>
          </a:p>
        </p:txBody>
      </p:sp>
      <p:sp>
        <p:nvSpPr>
          <p:cNvPr id="6" name="Rectangle 5"/>
          <p:cNvSpPr/>
          <p:nvPr/>
        </p:nvSpPr>
        <p:spPr>
          <a:xfrm>
            <a:off x="109728" y="845820"/>
            <a:ext cx="73152" cy="15544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219456" y="1394460"/>
            <a:ext cx="1060704" cy="228600"/>
          </a:xfrm>
          <a:prstGeom prst="rect">
            <a:avLst/>
          </a:prstGeom>
          <a:noFill/>
        </p:spPr>
        <p:txBody>
          <a:bodyPr wrap="square">
            <a:spAutoFit/>
          </a:bodyPr>
          <a:lstStyle/>
          <a:p>
            <a:pPr algn="l"/>
            <a:r>
              <a:rPr sz="900" b="1" i="0">
                <a:solidFill>
                  <a:srgbClr val="1F6FEB"/>
                </a:solidFill>
              </a:rPr>
              <a:t>Phase 1</a:t>
            </a:r>
          </a:p>
        </p:txBody>
      </p:sp>
      <p:sp>
        <p:nvSpPr>
          <p:cNvPr id="8" name="TextBox 7"/>
          <p:cNvSpPr txBox="1"/>
          <p:nvPr/>
        </p:nvSpPr>
        <p:spPr>
          <a:xfrm>
            <a:off x="219456" y="1650492"/>
            <a:ext cx="1060704" cy="201168"/>
          </a:xfrm>
          <a:prstGeom prst="rect">
            <a:avLst/>
          </a:prstGeom>
          <a:noFill/>
        </p:spPr>
        <p:txBody>
          <a:bodyPr wrap="square">
            <a:spAutoFit/>
          </a:bodyPr>
          <a:lstStyle/>
          <a:p>
            <a:pPr algn="l"/>
            <a:r>
              <a:rPr sz="750" b="0" i="0">
                <a:solidFill>
                  <a:srgbClr val="8B949E"/>
                </a:solidFill>
              </a:rPr>
              <a:t>Testing the initial </a:t>
            </a:r>
          </a:p>
        </p:txBody>
      </p:sp>
      <p:sp>
        <p:nvSpPr>
          <p:cNvPr id="9" name="Rectangle 8"/>
          <p:cNvSpPr/>
          <p:nvPr/>
        </p:nvSpPr>
        <p:spPr>
          <a:xfrm>
            <a:off x="109728" y="2537460"/>
            <a:ext cx="73152" cy="15544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219456" y="3086100"/>
            <a:ext cx="1060704" cy="228600"/>
          </a:xfrm>
          <a:prstGeom prst="rect">
            <a:avLst/>
          </a:prstGeom>
          <a:noFill/>
        </p:spPr>
        <p:txBody>
          <a:bodyPr wrap="square">
            <a:spAutoFit/>
          </a:bodyPr>
          <a:lstStyle/>
          <a:p>
            <a:pPr algn="l"/>
            <a:r>
              <a:rPr sz="900" b="1" i="0">
                <a:solidFill>
                  <a:srgbClr val="E3B341"/>
                </a:solidFill>
              </a:rPr>
              <a:t>Phase 2</a:t>
            </a:r>
          </a:p>
        </p:txBody>
      </p:sp>
      <p:sp>
        <p:nvSpPr>
          <p:cNvPr id="11" name="TextBox 10"/>
          <p:cNvSpPr txBox="1"/>
          <p:nvPr/>
        </p:nvSpPr>
        <p:spPr>
          <a:xfrm>
            <a:off x="219456" y="3342132"/>
            <a:ext cx="1060704" cy="201168"/>
          </a:xfrm>
          <a:prstGeom prst="rect">
            <a:avLst/>
          </a:prstGeom>
          <a:noFill/>
        </p:spPr>
        <p:txBody>
          <a:bodyPr wrap="square">
            <a:spAutoFit/>
          </a:bodyPr>
          <a:lstStyle/>
          <a:p>
            <a:pPr algn="l"/>
            <a:r>
              <a:rPr sz="750" b="0" i="0">
                <a:solidFill>
                  <a:srgbClr val="8B949E"/>
                </a:solidFill>
              </a:rPr>
              <a:t>Evaluating escalatio</a:t>
            </a:r>
          </a:p>
        </p:txBody>
      </p:sp>
      <p:sp>
        <p:nvSpPr>
          <p:cNvPr id="12" name="Rectangle 11"/>
          <p:cNvSpPr/>
          <p:nvPr/>
        </p:nvSpPr>
        <p:spPr>
          <a:xfrm>
            <a:off x="109728" y="4229100"/>
            <a:ext cx="73152" cy="15544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219456" y="4777740"/>
            <a:ext cx="1060704" cy="228600"/>
          </a:xfrm>
          <a:prstGeom prst="rect">
            <a:avLst/>
          </a:prstGeom>
          <a:noFill/>
        </p:spPr>
        <p:txBody>
          <a:bodyPr wrap="square">
            <a:spAutoFit/>
          </a:bodyPr>
          <a:lstStyle/>
          <a:p>
            <a:pPr algn="l"/>
            <a:r>
              <a:rPr sz="900" b="1" i="0">
                <a:solidFill>
                  <a:srgbClr val="3FB950"/>
                </a:solidFill>
              </a:rPr>
              <a:t>Phase 3</a:t>
            </a:r>
          </a:p>
        </p:txBody>
      </p:sp>
      <p:sp>
        <p:nvSpPr>
          <p:cNvPr id="14" name="TextBox 13"/>
          <p:cNvSpPr txBox="1"/>
          <p:nvPr/>
        </p:nvSpPr>
        <p:spPr>
          <a:xfrm>
            <a:off x="219456" y="5033772"/>
            <a:ext cx="1060704" cy="201168"/>
          </a:xfrm>
          <a:prstGeom prst="rect">
            <a:avLst/>
          </a:prstGeom>
          <a:noFill/>
        </p:spPr>
        <p:txBody>
          <a:bodyPr wrap="square">
            <a:spAutoFit/>
          </a:bodyPr>
          <a:lstStyle/>
          <a:p>
            <a:pPr algn="l"/>
            <a:r>
              <a:rPr sz="750" b="0" i="0">
                <a:solidFill>
                  <a:srgbClr val="8B949E"/>
                </a:solidFill>
              </a:rPr>
              <a:t>Assessing internal a</a:t>
            </a:r>
          </a:p>
        </p:txBody>
      </p:sp>
      <p:pic>
        <p:nvPicPr>
          <p:cNvPr id="15" name="Picture 14" descr="image.png"/>
          <p:cNvPicPr>
            <a:picLocks noChangeAspect="1"/>
          </p:cNvPicPr>
          <p:nvPr/>
        </p:nvPicPr>
        <p:blipFill>
          <a:blip r:embed="rId2"/>
          <a:stretch>
            <a:fillRect/>
          </a:stretch>
        </p:blipFill>
        <p:spPr>
          <a:xfrm>
            <a:off x="1325880" y="777240"/>
            <a:ext cx="10378440" cy="5074920"/>
          </a:xfrm>
          <a:prstGeom prst="rect">
            <a:avLst/>
          </a:prstGeom>
        </p:spPr>
      </p:pic>
      <p:sp>
        <p:nvSpPr>
          <p:cNvPr id="16" name="Oval 15"/>
          <p:cNvSpPr/>
          <p:nvPr/>
        </p:nvSpPr>
        <p:spPr>
          <a:xfrm>
            <a:off x="319125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11</a:t>
            </a:r>
          </a:p>
        </p:txBody>
      </p:sp>
      <p:sp>
        <p:nvSpPr>
          <p:cNvPr id="17" name="Rectangle 16"/>
          <p:cNvSpPr/>
          <p:nvPr/>
        </p:nvSpPr>
        <p:spPr>
          <a:xfrm>
            <a:off x="272491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Rectangle 17"/>
          <p:cNvSpPr/>
          <p:nvPr/>
        </p:nvSpPr>
        <p:spPr>
          <a:xfrm>
            <a:off x="272491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2779776" y="736092"/>
            <a:ext cx="1207008" cy="164592"/>
          </a:xfrm>
          <a:prstGeom prst="rect">
            <a:avLst/>
          </a:prstGeom>
          <a:noFill/>
        </p:spPr>
        <p:txBody>
          <a:bodyPr wrap="square">
            <a:noAutofit/>
          </a:bodyPr>
          <a:lstStyle/>
          <a:p>
            <a:pPr algn="l"/>
            <a:r>
              <a:rPr sz="800" b="0" i="0">
                <a:solidFill>
                  <a:srgbClr val="1F6FEB"/>
                </a:solidFill>
              </a:rPr>
              <a:t>T+0min</a:t>
            </a:r>
          </a:p>
        </p:txBody>
      </p:sp>
      <p:sp>
        <p:nvSpPr>
          <p:cNvPr id="20" name="TextBox 19"/>
          <p:cNvSpPr txBox="1"/>
          <p:nvPr/>
        </p:nvSpPr>
        <p:spPr>
          <a:xfrm>
            <a:off x="2779776" y="900684"/>
            <a:ext cx="1207008" cy="365760"/>
          </a:xfrm>
          <a:prstGeom prst="rect">
            <a:avLst/>
          </a:prstGeom>
          <a:noFill/>
        </p:spPr>
        <p:txBody>
          <a:bodyPr wrap="square">
            <a:noAutofit/>
          </a:bodyPr>
          <a:lstStyle/>
          <a:p>
            <a:pPr algn="l"/>
            <a:r>
              <a:rPr sz="900" b="1" i="0">
                <a:solidFill>
                  <a:srgbClr val="0E121E"/>
                </a:solidFill>
              </a:rPr>
              <a:t>Ransom Ultimatum</a:t>
            </a:r>
          </a:p>
        </p:txBody>
      </p:sp>
      <p:sp>
        <p:nvSpPr>
          <p:cNvPr id="21" name="Oval 20"/>
          <p:cNvSpPr/>
          <p:nvPr/>
        </p:nvSpPr>
        <p:spPr>
          <a:xfrm>
            <a:off x="5266944"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12</a:t>
            </a:r>
          </a:p>
        </p:txBody>
      </p:sp>
      <p:sp>
        <p:nvSpPr>
          <p:cNvPr id="22" name="Rectangle 21"/>
          <p:cNvSpPr/>
          <p:nvPr/>
        </p:nvSpPr>
        <p:spPr>
          <a:xfrm>
            <a:off x="4800600" y="1943100"/>
            <a:ext cx="1298448" cy="886968"/>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3" name="Rectangle 22"/>
          <p:cNvSpPr/>
          <p:nvPr/>
        </p:nvSpPr>
        <p:spPr>
          <a:xfrm>
            <a:off x="4800600" y="1943100"/>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TextBox 23"/>
          <p:cNvSpPr txBox="1"/>
          <p:nvPr/>
        </p:nvSpPr>
        <p:spPr>
          <a:xfrm>
            <a:off x="4855464" y="1997964"/>
            <a:ext cx="1207008" cy="164592"/>
          </a:xfrm>
          <a:prstGeom prst="rect">
            <a:avLst/>
          </a:prstGeom>
          <a:noFill/>
        </p:spPr>
        <p:txBody>
          <a:bodyPr wrap="square">
            <a:noAutofit/>
          </a:bodyPr>
          <a:lstStyle/>
          <a:p>
            <a:pPr algn="l"/>
            <a:r>
              <a:rPr sz="800" b="0" i="0">
                <a:solidFill>
                  <a:srgbClr val="1F6FEB"/>
                </a:solidFill>
              </a:rPr>
              <a:t>T+0min</a:t>
            </a:r>
          </a:p>
        </p:txBody>
      </p:sp>
      <p:sp>
        <p:nvSpPr>
          <p:cNvPr id="25" name="TextBox 24"/>
          <p:cNvSpPr txBox="1"/>
          <p:nvPr/>
        </p:nvSpPr>
        <p:spPr>
          <a:xfrm>
            <a:off x="4855464" y="2162556"/>
            <a:ext cx="1207008" cy="365760"/>
          </a:xfrm>
          <a:prstGeom prst="rect">
            <a:avLst/>
          </a:prstGeom>
          <a:noFill/>
        </p:spPr>
        <p:txBody>
          <a:bodyPr wrap="square">
            <a:noAutofit/>
          </a:bodyPr>
          <a:lstStyle/>
          <a:p>
            <a:pPr algn="l"/>
            <a:r>
              <a:rPr sz="900" b="1" i="0">
                <a:solidFill>
                  <a:srgbClr val="0E121E"/>
                </a:solidFill>
              </a:rPr>
              <a:t>Basement of Hospital Flooded</a:t>
            </a:r>
          </a:p>
        </p:txBody>
      </p:sp>
      <p:sp>
        <p:nvSpPr>
          <p:cNvPr id="26" name="TextBox 25"/>
          <p:cNvSpPr txBox="1"/>
          <p:nvPr/>
        </p:nvSpPr>
        <p:spPr>
          <a:xfrm>
            <a:off x="4855464" y="2546604"/>
            <a:ext cx="1207008" cy="228600"/>
          </a:xfrm>
          <a:prstGeom prst="rect">
            <a:avLst/>
          </a:prstGeom>
          <a:noFill/>
        </p:spPr>
        <p:txBody>
          <a:bodyPr wrap="square">
            <a:noAutofit/>
          </a:bodyPr>
          <a:lstStyle/>
          <a:p>
            <a:pPr algn="l"/>
            <a:r>
              <a:rPr sz="700" b="0" i="0">
                <a:solidFill>
                  <a:srgbClr val="8B949E"/>
                </a:solidFill>
              </a:rPr>
              <a:t>The chief wardens and clinical health coordi</a:t>
            </a:r>
          </a:p>
        </p:txBody>
      </p:sp>
      <p:sp>
        <p:nvSpPr>
          <p:cNvPr id="27" name="Oval 26"/>
          <p:cNvSpPr/>
          <p:nvPr/>
        </p:nvSpPr>
        <p:spPr>
          <a:xfrm>
            <a:off x="7351776" y="144018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1</a:t>
            </a:r>
          </a:p>
        </p:txBody>
      </p:sp>
      <p:sp>
        <p:nvSpPr>
          <p:cNvPr id="28" name="Rectangle 27"/>
          <p:cNvSpPr/>
          <p:nvPr/>
        </p:nvSpPr>
        <p:spPr>
          <a:xfrm>
            <a:off x="6885432" y="681228"/>
            <a:ext cx="1298448" cy="621792"/>
          </a:xfrm>
          <a:prstGeom prst="rect">
            <a:avLst/>
          </a:prstGeom>
          <a:solidFill>
            <a:srgbClr val="FFFFFF"/>
          </a:solidFill>
          <a:ln w="12700">
            <a:solidFill>
              <a:srgbClr val="1F6FEB"/>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6885432" y="681228"/>
            <a:ext cx="1298448" cy="5029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6940296" y="736092"/>
            <a:ext cx="1207008" cy="164592"/>
          </a:xfrm>
          <a:prstGeom prst="rect">
            <a:avLst/>
          </a:prstGeom>
          <a:noFill/>
        </p:spPr>
        <p:txBody>
          <a:bodyPr wrap="square">
            <a:noAutofit/>
          </a:bodyPr>
          <a:lstStyle/>
          <a:p>
            <a:pPr algn="l"/>
            <a:r>
              <a:rPr sz="800" b="0" i="0">
                <a:solidFill>
                  <a:srgbClr val="1F6FEB"/>
                </a:solidFill>
              </a:rPr>
              <a:t>T+5min</a:t>
            </a:r>
          </a:p>
        </p:txBody>
      </p:sp>
      <p:sp>
        <p:nvSpPr>
          <p:cNvPr id="31" name="TextBox 30"/>
          <p:cNvSpPr txBox="1"/>
          <p:nvPr/>
        </p:nvSpPr>
        <p:spPr>
          <a:xfrm>
            <a:off x="6940296" y="900684"/>
            <a:ext cx="1207008" cy="365760"/>
          </a:xfrm>
          <a:prstGeom prst="rect">
            <a:avLst/>
          </a:prstGeom>
          <a:noFill/>
        </p:spPr>
        <p:txBody>
          <a:bodyPr wrap="square">
            <a:noAutofit/>
          </a:bodyPr>
          <a:lstStyle/>
          <a:p>
            <a:pPr algn="l"/>
            <a:r>
              <a:rPr sz="900" b="1" i="0">
                <a:solidFill>
                  <a:srgbClr val="0E121E"/>
                </a:solidFill>
              </a:rPr>
              <a:t>Initial System Alert</a:t>
            </a:r>
          </a:p>
        </p:txBody>
      </p:sp>
      <p:sp>
        <p:nvSpPr>
          <p:cNvPr id="32" name="Oval 31"/>
          <p:cNvSpPr/>
          <p:nvPr/>
        </p:nvSpPr>
        <p:spPr>
          <a:xfrm>
            <a:off x="9427464" y="313182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2</a:t>
            </a:r>
          </a:p>
        </p:txBody>
      </p:sp>
      <p:sp>
        <p:nvSpPr>
          <p:cNvPr id="33" name="Diamond 32"/>
          <p:cNvSpPr/>
          <p:nvPr/>
        </p:nvSpPr>
        <p:spPr>
          <a:xfrm>
            <a:off x="9482328" y="282092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8961120" y="3634740"/>
            <a:ext cx="1298448" cy="886968"/>
          </a:xfrm>
          <a:prstGeom prst="rect">
            <a:avLst/>
          </a:prstGeom>
          <a:solidFill>
            <a:srgbClr val="FFFFFF"/>
          </a:solidFill>
          <a:ln w="12700">
            <a:solidFill>
              <a:srgbClr val="E3B341"/>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8961120" y="3634740"/>
            <a:ext cx="1298448" cy="50292"/>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6" name="TextBox 35"/>
          <p:cNvSpPr txBox="1"/>
          <p:nvPr/>
        </p:nvSpPr>
        <p:spPr>
          <a:xfrm>
            <a:off x="9015984" y="3689604"/>
            <a:ext cx="1207008" cy="164592"/>
          </a:xfrm>
          <a:prstGeom prst="rect">
            <a:avLst/>
          </a:prstGeom>
          <a:noFill/>
        </p:spPr>
        <p:txBody>
          <a:bodyPr wrap="square">
            <a:noAutofit/>
          </a:bodyPr>
          <a:lstStyle/>
          <a:p>
            <a:pPr algn="l"/>
            <a:r>
              <a:rPr sz="800" b="0" i="0">
                <a:solidFill>
                  <a:srgbClr val="E3B341"/>
                </a:solidFill>
              </a:rPr>
              <a:t>T+25min</a:t>
            </a:r>
          </a:p>
        </p:txBody>
      </p:sp>
      <p:sp>
        <p:nvSpPr>
          <p:cNvPr id="37" name="TextBox 36"/>
          <p:cNvSpPr txBox="1"/>
          <p:nvPr/>
        </p:nvSpPr>
        <p:spPr>
          <a:xfrm>
            <a:off x="9015984" y="3854196"/>
            <a:ext cx="1207008" cy="365760"/>
          </a:xfrm>
          <a:prstGeom prst="rect">
            <a:avLst/>
          </a:prstGeom>
          <a:noFill/>
        </p:spPr>
        <p:txBody>
          <a:bodyPr wrap="square">
            <a:noAutofit/>
          </a:bodyPr>
          <a:lstStyle/>
          <a:p>
            <a:pPr algn="l"/>
            <a:r>
              <a:rPr sz="900" b="1" i="0">
                <a:solidFill>
                  <a:srgbClr val="0E121E"/>
                </a:solidFill>
              </a:rPr>
              <a:t>Environmental Impact Report</a:t>
            </a:r>
          </a:p>
        </p:txBody>
      </p:sp>
      <p:sp>
        <p:nvSpPr>
          <p:cNvPr id="38" name="TextBox 37"/>
          <p:cNvSpPr txBox="1"/>
          <p:nvPr/>
        </p:nvSpPr>
        <p:spPr>
          <a:xfrm>
            <a:off x="9015984" y="4238244"/>
            <a:ext cx="1207008" cy="228600"/>
          </a:xfrm>
          <a:prstGeom prst="rect">
            <a:avLst/>
          </a:prstGeom>
          <a:noFill/>
        </p:spPr>
        <p:txBody>
          <a:bodyPr wrap="square">
            <a:noAutofit/>
          </a:bodyPr>
          <a:lstStyle/>
          <a:p>
            <a:pPr algn="l"/>
            <a:r>
              <a:rPr sz="700" b="0" i="0">
                <a:solidFill>
                  <a:srgbClr val="8B949E"/>
                </a:solidFill>
              </a:rPr>
              <a:t>The untreated wastewater is leading to signi</a:t>
            </a:r>
          </a:p>
        </p:txBody>
      </p:sp>
      <p:sp>
        <p:nvSpPr>
          <p:cNvPr id="39" name="Oval 38"/>
          <p:cNvSpPr/>
          <p:nvPr/>
        </p:nvSpPr>
        <p:spPr>
          <a:xfrm>
            <a:off x="3191256"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3</a:t>
            </a:r>
          </a:p>
        </p:txBody>
      </p:sp>
      <p:sp>
        <p:nvSpPr>
          <p:cNvPr id="40" name="Rectangle 39"/>
          <p:cNvSpPr/>
          <p:nvPr/>
        </p:nvSpPr>
        <p:spPr>
          <a:xfrm>
            <a:off x="2724912" y="3799332"/>
            <a:ext cx="1298448" cy="886968"/>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2724912" y="3799332"/>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TextBox 41"/>
          <p:cNvSpPr txBox="1"/>
          <p:nvPr/>
        </p:nvSpPr>
        <p:spPr>
          <a:xfrm>
            <a:off x="2779776" y="3854196"/>
            <a:ext cx="1207008" cy="164592"/>
          </a:xfrm>
          <a:prstGeom prst="rect">
            <a:avLst/>
          </a:prstGeom>
          <a:noFill/>
        </p:spPr>
        <p:txBody>
          <a:bodyPr wrap="square">
            <a:noAutofit/>
          </a:bodyPr>
          <a:lstStyle/>
          <a:p>
            <a:pPr algn="l"/>
            <a:r>
              <a:rPr sz="800" b="0" i="0">
                <a:solidFill>
                  <a:srgbClr val="3FB950"/>
                </a:solidFill>
              </a:rPr>
              <a:t>T+55min</a:t>
            </a:r>
          </a:p>
        </p:txBody>
      </p:sp>
      <p:sp>
        <p:nvSpPr>
          <p:cNvPr id="43" name="TextBox 42"/>
          <p:cNvSpPr txBox="1"/>
          <p:nvPr/>
        </p:nvSpPr>
        <p:spPr>
          <a:xfrm>
            <a:off x="2779776" y="4018788"/>
            <a:ext cx="1207008" cy="365760"/>
          </a:xfrm>
          <a:prstGeom prst="rect">
            <a:avLst/>
          </a:prstGeom>
          <a:noFill/>
        </p:spPr>
        <p:txBody>
          <a:bodyPr wrap="square">
            <a:noAutofit/>
          </a:bodyPr>
          <a:lstStyle/>
          <a:p>
            <a:pPr algn="l"/>
            <a:r>
              <a:rPr sz="900" b="1" i="0">
                <a:solidFill>
                  <a:srgbClr val="0E121E"/>
                </a:solidFill>
              </a:rPr>
              <a:t>Social Media Backlash</a:t>
            </a:r>
          </a:p>
        </p:txBody>
      </p:sp>
      <p:sp>
        <p:nvSpPr>
          <p:cNvPr id="44" name="TextBox 43"/>
          <p:cNvSpPr txBox="1"/>
          <p:nvPr/>
        </p:nvSpPr>
        <p:spPr>
          <a:xfrm>
            <a:off x="2779776" y="4402836"/>
            <a:ext cx="1207008" cy="228600"/>
          </a:xfrm>
          <a:prstGeom prst="rect">
            <a:avLst/>
          </a:prstGeom>
          <a:noFill/>
        </p:spPr>
        <p:txBody>
          <a:bodyPr wrap="square">
            <a:noAutofit/>
          </a:bodyPr>
          <a:lstStyle/>
          <a:p>
            <a:pPr algn="l"/>
            <a:r>
              <a:rPr sz="700" b="0" i="0">
                <a:solidFill>
                  <a:srgbClr val="8B949E"/>
                </a:solidFill>
              </a:rPr>
              <a:t>Social media is abuzz with concerns about wa</a:t>
            </a:r>
          </a:p>
        </p:txBody>
      </p:sp>
      <p:sp>
        <p:nvSpPr>
          <p:cNvPr id="45" name="Oval 44"/>
          <p:cNvSpPr/>
          <p:nvPr/>
        </p:nvSpPr>
        <p:spPr>
          <a:xfrm>
            <a:off x="5266944"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4</a:t>
            </a:r>
          </a:p>
        </p:txBody>
      </p:sp>
      <p:sp>
        <p:nvSpPr>
          <p:cNvPr id="46" name="Rectangle 45"/>
          <p:cNvSpPr/>
          <p:nvPr/>
        </p:nvSpPr>
        <p:spPr>
          <a:xfrm>
            <a:off x="4800600" y="5326380"/>
            <a:ext cx="1298448" cy="621792"/>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7" name="Rectangle 46"/>
          <p:cNvSpPr/>
          <p:nvPr/>
        </p:nvSpPr>
        <p:spPr>
          <a:xfrm>
            <a:off x="4800600" y="5326380"/>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8" name="TextBox 47"/>
          <p:cNvSpPr txBox="1"/>
          <p:nvPr/>
        </p:nvSpPr>
        <p:spPr>
          <a:xfrm>
            <a:off x="4855464" y="5381244"/>
            <a:ext cx="1207008" cy="164592"/>
          </a:xfrm>
          <a:prstGeom prst="rect">
            <a:avLst/>
          </a:prstGeom>
          <a:noFill/>
        </p:spPr>
        <p:txBody>
          <a:bodyPr wrap="square">
            <a:noAutofit/>
          </a:bodyPr>
          <a:lstStyle/>
          <a:p>
            <a:pPr algn="l"/>
            <a:r>
              <a:rPr sz="800" b="0" i="0">
                <a:solidFill>
                  <a:srgbClr val="3FB950"/>
                </a:solidFill>
              </a:rPr>
              <a:t>T+60min</a:t>
            </a:r>
          </a:p>
        </p:txBody>
      </p:sp>
      <p:sp>
        <p:nvSpPr>
          <p:cNvPr id="49" name="TextBox 48"/>
          <p:cNvSpPr txBox="1"/>
          <p:nvPr/>
        </p:nvSpPr>
        <p:spPr>
          <a:xfrm>
            <a:off x="4855464" y="5545836"/>
            <a:ext cx="1207008" cy="365760"/>
          </a:xfrm>
          <a:prstGeom prst="rect">
            <a:avLst/>
          </a:prstGeom>
          <a:noFill/>
        </p:spPr>
        <p:txBody>
          <a:bodyPr wrap="square">
            <a:noAutofit/>
          </a:bodyPr>
          <a:lstStyle/>
          <a:p>
            <a:pPr algn="l"/>
            <a:r>
              <a:rPr sz="900" b="1" i="0">
                <a:solidFill>
                  <a:srgbClr val="0E121E"/>
                </a:solidFill>
              </a:rPr>
              <a:t>Regulatory Compliance Query</a:t>
            </a:r>
          </a:p>
        </p:txBody>
      </p:sp>
      <p:sp>
        <p:nvSpPr>
          <p:cNvPr id="50" name="Oval 49"/>
          <p:cNvSpPr/>
          <p:nvPr/>
        </p:nvSpPr>
        <p:spPr>
          <a:xfrm>
            <a:off x="7351776" y="4823460"/>
            <a:ext cx="365760" cy="365760"/>
          </a:xfrm>
          <a:prstGeom prst="ellipse">
            <a:avLst/>
          </a:prstGeom>
          <a:solidFill>
            <a:srgbClr val="E06212"/>
          </a:solidFill>
          <a:ln w="19050">
            <a:solidFill>
              <a:srgbClr val="AA4408"/>
            </a:solidFill>
          </a:ln>
        </p:spPr>
        <p:style>
          <a:lnRef idx="1">
            <a:schemeClr val="accent1"/>
          </a:lnRef>
          <a:fillRef idx="3">
            <a:schemeClr val="accent1"/>
          </a:fillRef>
          <a:effectRef idx="2">
            <a:schemeClr val="accent1"/>
          </a:effectRef>
          <a:fontRef idx="minor">
            <a:schemeClr val="lt1"/>
          </a:fontRef>
        </p:style>
        <p:txBody anchor="ctr">
          <a:bodyPr rtlCol="0" anchor="ctr" wrap="none"/>
          <a:lstStyle/>
          <a:p>
            <a:pPr algn="ctr"/>
            <a:r>
              <a:rPr sz="1000" b="1">
                <a:solidFill>
                  <a:srgbClr val="FFFFFF"/>
                </a:solidFill>
              </a:rPr>
              <a:t>5</a:t>
            </a:r>
          </a:p>
        </p:txBody>
      </p:sp>
      <p:sp>
        <p:nvSpPr>
          <p:cNvPr id="51" name="Diamond 50"/>
          <p:cNvSpPr/>
          <p:nvPr/>
        </p:nvSpPr>
        <p:spPr>
          <a:xfrm>
            <a:off x="7406640" y="4512564"/>
            <a:ext cx="256032" cy="256032"/>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2" name="Rectangle 51"/>
          <p:cNvSpPr/>
          <p:nvPr/>
        </p:nvSpPr>
        <p:spPr>
          <a:xfrm>
            <a:off x="6885432" y="3799332"/>
            <a:ext cx="1298448" cy="886968"/>
          </a:xfrm>
          <a:prstGeom prst="rect">
            <a:avLst/>
          </a:prstGeom>
          <a:solidFill>
            <a:srgbClr val="FFFFFF"/>
          </a:solidFill>
          <a:ln w="12700">
            <a:solidFill>
              <a:srgbClr val="3FB950"/>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3" name="Rectangle 52"/>
          <p:cNvSpPr/>
          <p:nvPr/>
        </p:nvSpPr>
        <p:spPr>
          <a:xfrm>
            <a:off x="6885432" y="3799332"/>
            <a:ext cx="1298448" cy="50292"/>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4" name="TextBox 53"/>
          <p:cNvSpPr txBox="1"/>
          <p:nvPr/>
        </p:nvSpPr>
        <p:spPr>
          <a:xfrm>
            <a:off x="6940296" y="3854196"/>
            <a:ext cx="1207008" cy="164592"/>
          </a:xfrm>
          <a:prstGeom prst="rect">
            <a:avLst/>
          </a:prstGeom>
          <a:noFill/>
        </p:spPr>
        <p:txBody>
          <a:bodyPr wrap="square">
            <a:noAutofit/>
          </a:bodyPr>
          <a:lstStyle/>
          <a:p>
            <a:pPr algn="l"/>
            <a:r>
              <a:rPr sz="800" b="0" i="0">
                <a:solidFill>
                  <a:srgbClr val="3FB950"/>
                </a:solidFill>
              </a:rPr>
              <a:t>T+65min</a:t>
            </a:r>
          </a:p>
        </p:txBody>
      </p:sp>
      <p:sp>
        <p:nvSpPr>
          <p:cNvPr id="55" name="TextBox 54"/>
          <p:cNvSpPr txBox="1"/>
          <p:nvPr/>
        </p:nvSpPr>
        <p:spPr>
          <a:xfrm>
            <a:off x="6940296" y="4018788"/>
            <a:ext cx="1207008" cy="365760"/>
          </a:xfrm>
          <a:prstGeom prst="rect">
            <a:avLst/>
          </a:prstGeom>
          <a:noFill/>
        </p:spPr>
        <p:txBody>
          <a:bodyPr wrap="square">
            <a:noAutofit/>
          </a:bodyPr>
          <a:lstStyle/>
          <a:p>
            <a:pPr algn="l"/>
            <a:r>
              <a:rPr sz="900" b="1" i="0">
                <a:solidFill>
                  <a:srgbClr val="0E121E"/>
                </a:solidFill>
              </a:rPr>
              <a:t>Competing Priorities</a:t>
            </a:r>
          </a:p>
        </p:txBody>
      </p:sp>
      <p:sp>
        <p:nvSpPr>
          <p:cNvPr id="56" name="TextBox 55"/>
          <p:cNvSpPr txBox="1"/>
          <p:nvPr/>
        </p:nvSpPr>
        <p:spPr>
          <a:xfrm>
            <a:off x="6940296" y="4402836"/>
            <a:ext cx="1207008" cy="228600"/>
          </a:xfrm>
          <a:prstGeom prst="rect">
            <a:avLst/>
          </a:prstGeom>
          <a:noFill/>
        </p:spPr>
        <p:txBody>
          <a:bodyPr wrap="square">
            <a:noAutofit/>
          </a:bodyPr>
          <a:lstStyle/>
          <a:p>
            <a:pPr algn="l"/>
            <a:r>
              <a:rPr sz="700" b="0" i="0">
                <a:solidFill>
                  <a:srgbClr val="8B949E"/>
                </a:solidFill>
              </a:rPr>
              <a:t>Local government demands immediate action to</a:t>
            </a:r>
          </a:p>
        </p:txBody>
      </p:sp>
      <p:sp>
        <p:nvSpPr>
          <p:cNvPr id="57" name="Rectangle 56"/>
          <p:cNvSpPr/>
          <p:nvPr/>
        </p:nvSpPr>
        <p:spPr>
          <a:xfrm>
            <a:off x="0" y="6108192"/>
            <a:ext cx="12188952" cy="749808"/>
          </a:xfrm>
          <a:prstGeom prst="rect">
            <a:avLst/>
          </a:prstGeom>
          <a:solidFill>
            <a:srgbClr val="EEF0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8" name="Rectangle 57"/>
          <p:cNvSpPr/>
          <p:nvPr/>
        </p:nvSpPr>
        <p:spPr>
          <a:xfrm>
            <a:off x="0" y="6108192"/>
            <a:ext cx="12188952" cy="18288"/>
          </a:xfrm>
          <a:prstGeom prst="rect">
            <a:avLst/>
          </a:prstGeom>
          <a:solidFill>
            <a:srgbClr val="CCCFD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9" name="Oval 58"/>
          <p:cNvSpPr/>
          <p:nvPr/>
        </p:nvSpPr>
        <p:spPr>
          <a:xfrm>
            <a:off x="1371600" y="6291072"/>
            <a:ext cx="182880" cy="182880"/>
          </a:xfrm>
          <a:prstGeom prst="ellipse">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0" name="TextBox 59"/>
          <p:cNvSpPr txBox="1"/>
          <p:nvPr/>
        </p:nvSpPr>
        <p:spPr>
          <a:xfrm>
            <a:off x="1600200" y="6300216"/>
            <a:ext cx="1645920" cy="182880"/>
          </a:xfrm>
          <a:prstGeom prst="rect">
            <a:avLst/>
          </a:prstGeom>
          <a:noFill/>
        </p:spPr>
        <p:txBody>
          <a:bodyPr wrap="square">
            <a:spAutoFit/>
          </a:bodyPr>
          <a:lstStyle/>
          <a:p>
            <a:pPr algn="l"/>
            <a:r>
              <a:rPr sz="800" b="0" i="0">
                <a:solidFill>
                  <a:srgbClr val="0E121E"/>
                </a:solidFill>
              </a:rPr>
              <a:t>Inject / Situation Update</a:t>
            </a:r>
          </a:p>
        </p:txBody>
      </p:sp>
      <p:sp>
        <p:nvSpPr>
          <p:cNvPr id="61" name="Diamond 60"/>
          <p:cNvSpPr/>
          <p:nvPr/>
        </p:nvSpPr>
        <p:spPr>
          <a:xfrm>
            <a:off x="3337560" y="6291072"/>
            <a:ext cx="182880" cy="182880"/>
          </a:xfrm>
          <a:prstGeom prst="diamond">
            <a:avLst/>
          </a:prstGeom>
          <a:solidFill>
            <a:srgbClr val="E06212"/>
          </a:solidFill>
          <a:ln w="12700">
            <a:solidFill>
              <a:srgbClr val="AA4408"/>
            </a:solid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2" name="TextBox 61"/>
          <p:cNvSpPr txBox="1"/>
          <p:nvPr/>
        </p:nvSpPr>
        <p:spPr>
          <a:xfrm>
            <a:off x="3593592" y="6300216"/>
            <a:ext cx="1645920" cy="182880"/>
          </a:xfrm>
          <a:prstGeom prst="rect">
            <a:avLst/>
          </a:prstGeom>
          <a:noFill/>
        </p:spPr>
        <p:txBody>
          <a:bodyPr wrap="square">
            <a:spAutoFit/>
          </a:bodyPr>
          <a:lstStyle/>
          <a:p>
            <a:pPr algn="l"/>
            <a:r>
              <a:rPr sz="800" b="0" i="0">
                <a:solidFill>
                  <a:srgbClr val="0E121E"/>
                </a:solidFill>
              </a:rPr>
              <a:t>Decision Point / Escalation</a:t>
            </a:r>
          </a:p>
        </p:txBody>
      </p:sp>
      <p:sp>
        <p:nvSpPr>
          <p:cNvPr id="63" name="TextBox 62"/>
          <p:cNvSpPr txBox="1"/>
          <p:nvPr/>
        </p:nvSpPr>
        <p:spPr>
          <a:xfrm>
            <a:off x="5623560" y="6300216"/>
            <a:ext cx="1005840" cy="182880"/>
          </a:xfrm>
          <a:prstGeom prst="rect">
            <a:avLst/>
          </a:prstGeom>
          <a:noFill/>
        </p:spPr>
        <p:txBody>
          <a:bodyPr wrap="square">
            <a:spAutoFit/>
          </a:bodyPr>
          <a:lstStyle/>
          <a:p>
            <a:pPr algn="l"/>
            <a:r>
              <a:rPr sz="750" b="1" i="0">
                <a:solidFill>
                  <a:srgbClr val="8B949E"/>
                </a:solidFill>
              </a:rPr>
              <a:t>REVIEW FOCUS:</a:t>
            </a:r>
          </a:p>
        </p:txBody>
      </p:sp>
      <p:sp>
        <p:nvSpPr>
          <p:cNvPr id="64" name="Rounded Rectangle 63"/>
          <p:cNvSpPr/>
          <p:nvPr/>
        </p:nvSpPr>
        <p:spPr>
          <a:xfrm>
            <a:off x="6702552" y="6272784"/>
            <a:ext cx="1691640" cy="219456"/>
          </a:xfrm>
          <a:prstGeom prst="roundRect">
            <a:avLst>
              <a:gd name="adj" fmla="val 5000000000"/>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Testing the initial re</a:t>
            </a:r>
          </a:p>
        </p:txBody>
      </p:sp>
      <p:sp>
        <p:nvSpPr>
          <p:cNvPr id="65" name="Rounded Rectangle 64"/>
          <p:cNvSpPr/>
          <p:nvPr/>
        </p:nvSpPr>
        <p:spPr>
          <a:xfrm>
            <a:off x="8485632" y="6272784"/>
            <a:ext cx="1691640" cy="219456"/>
          </a:xfrm>
          <a:prstGeom prst="roundRect">
            <a:avLst>
              <a:gd name="adj" fmla="val 5000000000"/>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Evaluating escalation </a:t>
            </a:r>
          </a:p>
        </p:txBody>
      </p:sp>
      <p:sp>
        <p:nvSpPr>
          <p:cNvPr id="66" name="Rounded Rectangle 65"/>
          <p:cNvSpPr/>
          <p:nvPr/>
        </p:nvSpPr>
        <p:spPr>
          <a:xfrm>
            <a:off x="10268712" y="6272784"/>
            <a:ext cx="1691640" cy="219456"/>
          </a:xfrm>
          <a:prstGeom prst="roundRect">
            <a:avLst>
              <a:gd name="adj" fmla="val 5000000000"/>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nchor="ctr">
          <a:bodyPr rtlCol="0" anchor="ctr"/>
          <a:lstStyle/>
          <a:p>
            <a:pPr algn="ctr"/>
            <a:r>
              <a:rPr sz="750" b="1">
                <a:solidFill>
                  <a:srgbClr val="FFFFFF"/>
                </a:solidFill>
              </a:rPr>
              <a:t>Assessing internal and</a:t>
            </a:r>
          </a:p>
        </p:txBody>
      </p:sp>
      <p:sp>
        <p:nvSpPr>
          <p:cNvPr id="67" name="TextBox 66"/>
          <p:cNvSpPr txBox="1"/>
          <p:nvPr/>
        </p:nvSpPr>
        <p:spPr>
          <a:xfrm>
            <a:off x="10332720" y="6300216"/>
            <a:ext cx="1737360" cy="182880"/>
          </a:xfrm>
          <a:prstGeom prst="rect">
            <a:avLst/>
          </a:prstGeom>
          <a:noFill/>
        </p:spPr>
        <p:txBody>
          <a:bodyPr wrap="square">
            <a:spAutoFit/>
          </a:bodyPr>
          <a:lstStyle/>
          <a:p>
            <a:pPr algn="r"/>
            <a:r>
              <a:rPr sz="800" b="0" i="0">
                <a:solidFill>
                  <a:srgbClr val="8B949E"/>
                </a:solidFill>
              </a:rPr>
              <a:t>12 injects  |  </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 min  |  Initial Failure Detection  |  via Email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Geelong Treatment Plant Control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Initial System Alert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Alert: A malfunction has been detected in the wastewater management system. Initial reports indicate untreated wastewater is being released into the Barwon River.</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Initiate emergency notification procedures and convene the Crisis Management Team.</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Timeliness and accuracy of team convening and initial notifications.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Introduce confusion by providing incomplete information. Observe initial response actions.</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T+25 min  |  Escalation and Impact Assessment  |  via Radio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Citizen  →  Executive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Environmental Impact Report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The untreated wastewater is leading to significant environmental impact. High levels of pollutants detected downstream. People are starting to notice and they are not happy about this.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Escalate to relevant regulatory bodies and assess environmental impact.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Appropriate escalation to regulators and initiation of environmental assessment.</a:t>
            </a:r>
          </a:p>
        </p:txBody>
      </p:sp>
      <p:sp>
        <p:nvSpPr>
          <p:cNvPr id="18" name="Rectangle 17"/>
          <p:cNvSpPr/>
          <p:nvPr/>
        </p:nvSpPr>
        <p:spPr>
          <a:xfrm>
            <a:off x="457200" y="5989320"/>
            <a:ext cx="3200400" cy="411480"/>
          </a:xfrm>
          <a:prstGeom prst="rect">
            <a:avLst/>
          </a:prstGeom>
          <a:solidFill>
            <a:srgbClr val="2A1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3200400" cy="411480"/>
          </a:xfrm>
          <a:prstGeom prst="rect">
            <a:avLst/>
          </a:prstGeom>
          <a:noFill/>
        </p:spPr>
        <p:txBody>
          <a:bodyPr wrap="square">
            <a:spAutoFit/>
          </a:bodyPr>
          <a:lstStyle/>
          <a:p>
            <a:pPr algn="l"/>
            <a:r>
              <a:rPr sz="950" b="1" i="0">
                <a:solidFill>
                  <a:srgbClr val="E3B341"/>
                </a:solidFill>
              </a:rPr>
              <a:t>📎  ARTEFACT REQUIRED</a:t>
            </a:r>
          </a:p>
        </p:txBody>
      </p:sp>
      <p:sp>
        <p:nvSpPr>
          <p:cNvPr id="20" name="Rectangle 19"/>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Highlight the potential regulatory and environmental impacts. Test escalation protocols.</a:t>
            </a:r>
          </a:p>
        </p:txBody>
      </p:sp>
      <p:sp>
        <p:nvSpPr>
          <p:cNvPr id="22" name="Rectangle 21"/>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003</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3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T+55 min  |  Crisis Communication  |  via Teams / Slack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Communications Team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Social Media Backlash</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Social media is abuzz with concerns about water safety. Hashtags #BarwonWaterFail and #RiverPollution trending.</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Draft and release a holding statement addressing public concerns.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Effectiveness and timeliness of social media response and holding statement issuance.</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Observe how the team manages public perception and social media engagement.</a:t>
            </a:r>
          </a:p>
        </p:txBody>
      </p:sp>
      <p:sp>
        <p:nvSpPr>
          <p:cNvPr id="20" name="Rectangle 19"/>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004</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4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T+60 min  |  Crisis Communication  |  via Email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Water Regulatory Authority  →  Executive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Regulatory Compliance Query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Requesting a status update and compliance assurance regarding the Barwon River incident.</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and send a compliance update to the regulatory authority.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Accuracy and speed of response to regulatory inquiry.</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the ability to handle regulatory inquiries under pressure.</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E3B341"/>
                </a:solidFill>
              </a:rPr>
              <a:t>EXERCISE ONLY — NOT FOR OPERATIONAL USE</a:t>
            </a:r>
          </a:p>
        </p:txBody>
      </p:sp>
      <p:sp>
        <p:nvSpPr>
          <p:cNvPr id="5" name="Rectangle 4"/>
          <p:cNvSpPr/>
          <p:nvPr/>
        </p:nvSpPr>
        <p:spPr>
          <a:xfrm>
            <a:off x="365760" y="384048"/>
            <a:ext cx="868680" cy="68580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005</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5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T+65 min  |  Crisis Communication  |  via Radio  |  Decision Point</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Government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Competing Priorities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Local government demands immediate action to prevent further environmental damage amidst public pressure.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Prioritize actions and communicate effectively with local government.</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Ability to prioritize between environmental and operational responses.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Introduce conflicting priorities requiring strategic decision-making.</a:t>
            </a:r>
          </a:p>
        </p:txBody>
      </p:sp>
      <p:sp>
        <p:nvSpPr>
          <p:cNvPr id="20" name="Rectangle 19"/>
          <p:cNvSpPr/>
          <p:nvPr/>
        </p:nvSpPr>
        <p:spPr>
          <a:xfrm>
            <a:off x="0" y="6675120"/>
            <a:ext cx="12188952" cy="182880"/>
          </a:xfrm>
          <a:prstGeom prst="rect">
            <a:avLst/>
          </a:prstGeom>
          <a:solidFill>
            <a:srgbClr val="E3B34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006</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6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T+85 min  |  Recovery and Restoration  |  via Teams / Slack  |  Information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Operations Team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Conflicting Reports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Conflicting reports on equipment repair progress. Some teams report complete repairs, others report ongoing issues.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Clarify repair status and update recovery plans accordingly.</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Effectiveness of information clarification and adjustment of recovery plans.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Introduce ambiguity to test information management and decision-making.</a:t>
            </a:r>
          </a:p>
        </p:txBody>
      </p:sp>
      <p:sp>
        <p:nvSpPr>
          <p:cNvPr id="20" name="Rectangle 19"/>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3FB950"/>
                </a:solidFill>
              </a:rPr>
              <a:t>EXERCISE ONLY — NOT FOR OPERATIONAL USE</a:t>
            </a:r>
          </a:p>
        </p:txBody>
      </p:sp>
      <p:sp>
        <p:nvSpPr>
          <p:cNvPr id="5" name="Rectangle 4"/>
          <p:cNvSpPr/>
          <p:nvPr/>
        </p:nvSpPr>
        <p:spPr>
          <a:xfrm>
            <a:off x="365760" y="384048"/>
            <a:ext cx="868680" cy="68580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007</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7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T+90 min  |  Recovery and Restoration  |  via News Bulletin  |  Communications</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News Outlet  →  Communications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Media Inquiry</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**BREAKING NEWS SCRIPT – WASTEWATER INCIDENT**
Good afternoon. We are following a developing story involving a wastewater issue affecting parts of the Barwon Water service area.
Barwon Water has confirmed it is responding to an incident involving a wastewater system fault, with crews currently on site assessing the situation and working to contain the issue.
At this stage, the cause has not been confirmed. The organisation says public health and environmental protection are its immediate priorities, and it is working closely with relevant authorities.
Residents in the affected area are being asked to avoid contact with any visible wastewater or pooled water and to follow official advice as it becomes available.
Barwon Water is expected to provide a further update shortly as more information is confirmed.
More to follow.
</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a spokesperson and key messages for the interview.</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Preparedness and consistency of messaging in media interactions.</a:t>
            </a:r>
          </a:p>
        </p:txBody>
      </p:sp>
      <p:sp>
        <p:nvSpPr>
          <p:cNvPr id="18" name="Rectangle 17"/>
          <p:cNvSpPr/>
          <p:nvPr/>
        </p:nvSpPr>
        <p:spPr>
          <a:xfrm>
            <a:off x="457200" y="5989320"/>
            <a:ext cx="3200400" cy="411480"/>
          </a:xfrm>
          <a:prstGeom prst="rect">
            <a:avLst/>
          </a:prstGeom>
          <a:solidFill>
            <a:srgbClr val="2A1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3200400" cy="411480"/>
          </a:xfrm>
          <a:prstGeom prst="rect">
            <a:avLst/>
          </a:prstGeom>
          <a:noFill/>
        </p:spPr>
        <p:txBody>
          <a:bodyPr wrap="square">
            <a:spAutoFit/>
          </a:bodyPr>
          <a:lstStyle/>
          <a:p>
            <a:pPr algn="l"/>
            <a:r>
              <a:rPr sz="950" b="1" i="0">
                <a:solidFill>
                  <a:srgbClr val="E3B341"/>
                </a:solidFill>
              </a:rPr>
              <a:t>📎  ARTEFACT REQUIRED</a:t>
            </a:r>
          </a:p>
        </p:txBody>
      </p:sp>
      <p:sp>
        <p:nvSpPr>
          <p:cNvPr id="20" name="Rectangle 19"/>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media handling skills and preparedness for interviews.</a:t>
            </a:r>
          </a:p>
        </p:txBody>
      </p:sp>
      <p:sp>
        <p:nvSpPr>
          <p:cNvPr id="22" name="Rectangle 21"/>
          <p:cNvSpPr/>
          <p:nvPr/>
        </p:nvSpPr>
        <p:spPr>
          <a:xfrm>
            <a:off x="0" y="6675120"/>
            <a:ext cx="12188952" cy="182880"/>
          </a:xfrm>
          <a:prstGeom prst="rect">
            <a:avLst/>
          </a:prstGeom>
          <a:solidFill>
            <a:srgbClr val="3FB95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A371F7"/>
                </a:solidFill>
              </a:rPr>
              <a:t>EXERCISE ONLY — NOT FOR OPERATIONAL USE</a:t>
            </a:r>
          </a:p>
        </p:txBody>
      </p:sp>
      <p:sp>
        <p:nvSpPr>
          <p:cNvPr id="5" name="Rectangle 4"/>
          <p:cNvSpPr/>
          <p:nvPr/>
        </p:nvSpPr>
        <p:spPr>
          <a:xfrm>
            <a:off x="365760" y="384048"/>
            <a:ext cx="868680" cy="68580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008</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8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T+95 min  |  Recovery and Restoration  |  via Radio  |  Escalation</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Local Health Department  →  Crisis Management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Community Health Concerns</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Reports of health issues in the community potentially linked to the wastewater release.</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Coordinate with health authorities and update public health advisories.</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Effectiveness of coordination with health authorities and public communication.</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Introduce health implications to assess crisis management adaptability.</a:t>
            </a:r>
          </a:p>
        </p:txBody>
      </p:sp>
      <p:sp>
        <p:nvSpPr>
          <p:cNvPr id="20" name="Rectangle 19"/>
          <p:cNvSpPr/>
          <p:nvPr/>
        </p:nvSpPr>
        <p:spPr>
          <a:xfrm>
            <a:off x="0" y="6675120"/>
            <a:ext cx="12188952" cy="182880"/>
          </a:xfrm>
          <a:prstGeom prst="rect">
            <a:avLst/>
          </a:prstGeom>
          <a:solidFill>
            <a:srgbClr val="A371F7"/>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009</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9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T+100 min  |  Recovery and Restoration  |  via Email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Equipment Supplier  →  Operations Team</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Equipment Supplier Update</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Update: Replacement parts for the malfunctioning equipment will arrive in 48 hours.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Update recovery plans based on new equipment arrival timeline.</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Timeliness and accuracy of recovery plan updates.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Test supply chain management and adjustment of recovery timelines.</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F85149"/>
                </a:solidFill>
              </a:rPr>
              <a:t>EXERCISE ONLY — NOT FOR OPERATIONAL USE</a:t>
            </a:r>
          </a:p>
        </p:txBody>
      </p:sp>
      <p:sp>
        <p:nvSpPr>
          <p:cNvPr id="5" name="Rectangle 4"/>
          <p:cNvSpPr/>
          <p:nvPr/>
        </p:nvSpPr>
        <p:spPr>
          <a:xfrm>
            <a:off x="365760" y="384048"/>
            <a:ext cx="868680" cy="68580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FFFFFF"/>
                </a:solidFill>
              </a:rPr>
              <a:t>INJ
010</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10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T+105 min  |  Recovery and Restoration  |  via Email  |  Action Required</a:t>
            </a:r>
          </a:p>
        </p:txBody>
      </p:sp>
      <p:sp>
        <p:nvSpPr>
          <p:cNvPr id="8" name="TextBox 7"/>
          <p:cNvSpPr txBox="1"/>
          <p:nvPr/>
        </p:nvSpPr>
        <p:spPr>
          <a:xfrm>
            <a:off x="1371600" y="777240"/>
            <a:ext cx="9144000" cy="347472"/>
          </a:xfrm>
          <a:prstGeom prst="rect">
            <a:avLst/>
          </a:prstGeom>
          <a:noFill/>
        </p:spPr>
        <p:txBody>
          <a:bodyPr wrap="square">
            <a:spAutoFit/>
          </a:bodyPr>
          <a:lstStyle/>
          <a:p>
            <a:pPr algn="l"/>
            <a:r>
              <a:rPr sz="1100" b="1" i="0">
                <a:solidFill>
                  <a:srgbClr val="58A6FF"/>
                </a:solidFill>
              </a:rPr>
              <a:t>Crisis Management Team Leader  →  All Participants</a:t>
            </a:r>
          </a:p>
        </p:txBody>
      </p:sp>
      <p:sp>
        <p:nvSpPr>
          <p:cNvPr id="9" name="TextBox 8"/>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Post-Incident Review Announcement</a:t>
            </a:r>
          </a:p>
        </p:txBody>
      </p:sp>
      <p:sp>
        <p:nvSpPr>
          <p:cNvPr id="10" name="Rectangle 9"/>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Please prepare for a post-incident review meeting to discuss lessons learned and improvements.</a:t>
            </a:r>
          </a:p>
        </p:txBody>
      </p:sp>
      <p:sp>
        <p:nvSpPr>
          <p:cNvPr id="12" name="Rectangle 11"/>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4" name="TextBox 13"/>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Prepare for and participate in the post-incident review.</a:t>
            </a:r>
          </a:p>
        </p:txBody>
      </p:sp>
      <p:sp>
        <p:nvSpPr>
          <p:cNvPr id="15" name="Rectangle 14"/>
          <p:cNvSpPr/>
          <p:nvPr/>
        </p:nvSpPr>
        <p:spPr>
          <a:xfrm>
            <a:off x="7772400" y="4846320"/>
            <a:ext cx="4023360" cy="320040"/>
          </a:xfrm>
          <a:prstGeom prst="rect">
            <a:avLst/>
          </a:prstGeom>
          <a:solidFill>
            <a:srgbClr val="1F1A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7863840" y="4892040"/>
            <a:ext cx="3840480" cy="246888"/>
          </a:xfrm>
          <a:prstGeom prst="rect">
            <a:avLst/>
          </a:prstGeom>
          <a:noFill/>
        </p:spPr>
        <p:txBody>
          <a:bodyPr wrap="square">
            <a:spAutoFit/>
          </a:bodyPr>
          <a:lstStyle/>
          <a:p>
            <a:pPr algn="l"/>
            <a:r>
              <a:rPr sz="800" b="1" i="0">
                <a:solidFill>
                  <a:srgbClr val="E3B341"/>
                </a:solidFill>
              </a:rPr>
              <a:t>EVALUATION CRITERIA</a:t>
            </a:r>
          </a:p>
        </p:txBody>
      </p:sp>
      <p:sp>
        <p:nvSpPr>
          <p:cNvPr id="17" name="TextBox 16"/>
          <p:cNvSpPr txBox="1"/>
          <p:nvPr/>
        </p:nvSpPr>
        <p:spPr>
          <a:xfrm>
            <a:off x="7863840" y="5193792"/>
            <a:ext cx="3931920" cy="1097280"/>
          </a:xfrm>
          <a:prstGeom prst="rect">
            <a:avLst/>
          </a:prstGeom>
          <a:noFill/>
        </p:spPr>
        <p:txBody>
          <a:bodyPr wrap="square">
            <a:spAutoFit/>
          </a:bodyPr>
          <a:lstStyle/>
          <a:p>
            <a:pPr algn="l"/>
            <a:r>
              <a:rPr sz="950" b="0" i="0">
                <a:solidFill>
                  <a:srgbClr val="E6EDF3"/>
                </a:solidFill>
              </a:rPr>
              <a:t>Participation and quality of feedback in the review process.</a:t>
            </a:r>
          </a:p>
        </p:txBody>
      </p:sp>
      <p:sp>
        <p:nvSpPr>
          <p:cNvPr id="18" name="Rectangle 17"/>
          <p:cNvSpPr/>
          <p:nvPr/>
        </p:nvSpPr>
        <p:spPr>
          <a:xfrm>
            <a:off x="0" y="5943600"/>
            <a:ext cx="12188952" cy="73152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457200" y="5989320"/>
            <a:ext cx="11247120" cy="594360"/>
          </a:xfrm>
          <a:prstGeom prst="rect">
            <a:avLst/>
          </a:prstGeom>
          <a:noFill/>
        </p:spPr>
        <p:txBody>
          <a:bodyPr wrap="square">
            <a:spAutoFit/>
          </a:bodyPr>
          <a:lstStyle/>
          <a:p>
            <a:pPr algn="l"/>
            <a:r>
              <a:rPr sz="850" b="0" i="1">
                <a:solidFill>
                  <a:srgbClr val="8B949E"/>
                </a:solidFill>
              </a:rPr>
              <a:t>FACILITATOR NOTE: Set the stage for after-action review and continuous improvement.</a:t>
            </a:r>
          </a:p>
        </p:txBody>
      </p:sp>
      <p:sp>
        <p:nvSpPr>
          <p:cNvPr id="20" name="Rectangle 19"/>
          <p:cNvSpPr/>
          <p:nvPr/>
        </p:nvSpPr>
        <p:spPr>
          <a:xfrm>
            <a:off x="0" y="6675120"/>
            <a:ext cx="12188952" cy="182880"/>
          </a:xfrm>
          <a:prstGeom prst="rect">
            <a:avLst/>
          </a:prstGeom>
          <a:solidFill>
            <a:srgbClr val="F85149"/>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011</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11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Dark_Web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Ransom Ultimatum</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3474720"/>
          </a:xfrm>
          <a:prstGeom prst="rect">
            <a:avLst/>
          </a:prstGeom>
          <a:noFill/>
        </p:spPr>
        <p:txBody>
          <a:bodyPr wrap="square">
            <a:spAutoFit/>
          </a:bodyPr>
          <a:lstStyle/>
          <a:p>
            <a:pPr algn="l"/>
            <a:r>
              <a:rPr sz="1250" b="0" i="0">
                <a:solidFill>
                  <a:srgbClr val="E6EDF3"/>
                </a:solidFill>
              </a:rPr>
              <a:t>Barwon Water is contacted by hackers with a ransom ultimatum. They have used the disruption as the mechanism to attack and have stolen some data. Will they pay the $500,000 asked?</a:t>
            </a:r>
          </a:p>
        </p:txBody>
      </p:sp>
      <p:sp>
        <p:nvSpPr>
          <p:cNvPr id="11" name="Rectangle 10"/>
          <p:cNvSpPr/>
          <p:nvPr/>
        </p:nvSpPr>
        <p:spPr>
          <a:xfrm>
            <a:off x="457200" y="5989320"/>
            <a:ext cx="3200400" cy="411480"/>
          </a:xfrm>
          <a:prstGeom prst="rect">
            <a:avLst/>
          </a:prstGeom>
          <a:solidFill>
            <a:srgbClr val="2A1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57200" y="5989320"/>
            <a:ext cx="3200400" cy="411480"/>
          </a:xfrm>
          <a:prstGeom prst="rect">
            <a:avLst/>
          </a:prstGeom>
          <a:noFill/>
        </p:spPr>
        <p:txBody>
          <a:bodyPr wrap="square">
            <a:spAutoFit/>
          </a:bodyPr>
          <a:lstStyle/>
          <a:p>
            <a:pPr algn="l"/>
            <a:r>
              <a:rPr sz="950" b="1" i="0">
                <a:solidFill>
                  <a:srgbClr val="E3B341"/>
                </a:solidFill>
              </a:rPr>
              <a:t>📎  ARTEFACT REQUIRED</a:t>
            </a:r>
          </a:p>
        </p:txBody>
      </p:sp>
      <p:sp>
        <p:nvSpPr>
          <p:cNvPr id="13" name="Rectangle 12"/>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5" name="Rectangle 14"/>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123444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0"/>
            <a:ext cx="12188952" cy="54864"/>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457200" y="73152"/>
            <a:ext cx="10972800" cy="320040"/>
          </a:xfrm>
          <a:prstGeom prst="rect">
            <a:avLst/>
          </a:prstGeom>
          <a:noFill/>
        </p:spPr>
        <p:txBody>
          <a:bodyPr wrap="square">
            <a:spAutoFit/>
          </a:bodyPr>
          <a:lstStyle/>
          <a:p>
            <a:pPr algn="ctr"/>
            <a:r>
              <a:rPr sz="800" b="1" i="0">
                <a:solidFill>
                  <a:srgbClr val="58A6FF"/>
                </a:solidFill>
              </a:rPr>
              <a:t>EXERCISE ONLY — NOT FOR OPERATIONAL USE</a:t>
            </a:r>
          </a:p>
        </p:txBody>
      </p:sp>
      <p:sp>
        <p:nvSpPr>
          <p:cNvPr id="5" name="Rectangle 4"/>
          <p:cNvSpPr/>
          <p:nvPr/>
        </p:nvSpPr>
        <p:spPr>
          <a:xfrm>
            <a:off x="365760" y="384048"/>
            <a:ext cx="868680" cy="68580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r>
              <a:rPr sz="900" b="1">
                <a:solidFill>
                  <a:srgbClr val="000000"/>
                </a:solidFill>
              </a:rPr>
              <a:t>INJ
012</a:t>
            </a:r>
          </a:p>
        </p:txBody>
      </p:sp>
      <p:sp>
        <p:nvSpPr>
          <p:cNvPr id="6" name="TextBox 5"/>
          <p:cNvSpPr txBox="1"/>
          <p:nvPr/>
        </p:nvSpPr>
        <p:spPr>
          <a:xfrm>
            <a:off x="10972800" y="384048"/>
            <a:ext cx="914400" cy="320040"/>
          </a:xfrm>
          <a:prstGeom prst="rect">
            <a:avLst/>
          </a:prstGeom>
          <a:noFill/>
        </p:spPr>
        <p:txBody>
          <a:bodyPr wrap="square">
            <a:spAutoFit/>
          </a:bodyPr>
          <a:lstStyle/>
          <a:p>
            <a:pPr algn="r"/>
            <a:r>
              <a:rPr sz="900" b="0" i="0">
                <a:solidFill>
                  <a:srgbClr val="8B949E"/>
                </a:solidFill>
              </a:rPr>
              <a:t>12 of 12</a:t>
            </a:r>
          </a:p>
        </p:txBody>
      </p:sp>
      <p:sp>
        <p:nvSpPr>
          <p:cNvPr id="7" name="TextBox 6"/>
          <p:cNvSpPr txBox="1"/>
          <p:nvPr/>
        </p:nvSpPr>
        <p:spPr>
          <a:xfrm>
            <a:off x="1371600" y="384048"/>
            <a:ext cx="9418320" cy="347472"/>
          </a:xfrm>
          <a:prstGeom prst="rect">
            <a:avLst/>
          </a:prstGeom>
          <a:noFill/>
        </p:spPr>
        <p:txBody>
          <a:bodyPr wrap="square">
            <a:spAutoFit/>
          </a:bodyPr>
          <a:lstStyle/>
          <a:p>
            <a:pPr algn="l"/>
            <a:r>
              <a:rPr sz="1000" b="0" i="0">
                <a:solidFill>
                  <a:srgbClr val="8B949E"/>
                </a:solidFill>
              </a:rPr>
              <a:t>T+0 min  |  via News Bulletin  |  Information</a:t>
            </a:r>
          </a:p>
        </p:txBody>
      </p:sp>
      <p:sp>
        <p:nvSpPr>
          <p:cNvPr id="8" name="TextBox 7"/>
          <p:cNvSpPr txBox="1"/>
          <p:nvPr/>
        </p:nvSpPr>
        <p:spPr>
          <a:xfrm>
            <a:off x="457200" y="1371600"/>
            <a:ext cx="11247120" cy="1005840"/>
          </a:xfrm>
          <a:prstGeom prst="rect">
            <a:avLst/>
          </a:prstGeom>
          <a:noFill/>
        </p:spPr>
        <p:txBody>
          <a:bodyPr wrap="square">
            <a:spAutoFit/>
          </a:bodyPr>
          <a:lstStyle/>
          <a:p>
            <a:pPr algn="l"/>
            <a:r>
              <a:rPr sz="2600" b="1" i="0">
                <a:solidFill>
                  <a:srgbClr val="FFFFFF"/>
                </a:solidFill>
              </a:rPr>
              <a:t>Basement of Hospital Flooded</a:t>
            </a:r>
          </a:p>
        </p:txBody>
      </p:sp>
      <p:sp>
        <p:nvSpPr>
          <p:cNvPr id="9" name="Rectangle 8"/>
          <p:cNvSpPr/>
          <p:nvPr/>
        </p:nvSpPr>
        <p:spPr>
          <a:xfrm>
            <a:off x="365760" y="2468880"/>
            <a:ext cx="11457432" cy="400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457200" y="2560320"/>
            <a:ext cx="6949440" cy="2286000"/>
          </a:xfrm>
          <a:prstGeom prst="rect">
            <a:avLst/>
          </a:prstGeom>
          <a:noFill/>
        </p:spPr>
        <p:txBody>
          <a:bodyPr wrap="square">
            <a:spAutoFit/>
          </a:bodyPr>
          <a:lstStyle/>
          <a:p>
            <a:pPr algn="l"/>
            <a:r>
              <a:rPr sz="1250" b="0" i="0">
                <a:solidFill>
                  <a:srgbClr val="E6EDF3"/>
                </a:solidFill>
              </a:rPr>
              <a:t>The chief wardens and clinical health coordinators need to manage a flood basement of a major regional hospital.</a:t>
            </a:r>
          </a:p>
        </p:txBody>
      </p:sp>
      <p:sp>
        <p:nvSpPr>
          <p:cNvPr id="11" name="Rectangle 10"/>
          <p:cNvSpPr/>
          <p:nvPr/>
        </p:nvSpPr>
        <p:spPr>
          <a:xfrm>
            <a:off x="7772400" y="2560320"/>
            <a:ext cx="4023360" cy="320040"/>
          </a:xfrm>
          <a:prstGeom prst="rect">
            <a:avLst/>
          </a:prstGeom>
          <a:solidFill>
            <a:srgbClr val="0A1F0A"/>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863840" y="2606040"/>
            <a:ext cx="3840480" cy="246888"/>
          </a:xfrm>
          <a:prstGeom prst="rect">
            <a:avLst/>
          </a:prstGeom>
          <a:noFill/>
        </p:spPr>
        <p:txBody>
          <a:bodyPr wrap="square">
            <a:spAutoFit/>
          </a:bodyPr>
          <a:lstStyle/>
          <a:p>
            <a:pPr algn="l"/>
            <a:r>
              <a:rPr sz="800" b="1" i="0">
                <a:solidFill>
                  <a:srgbClr val="3FB950"/>
                </a:solidFill>
              </a:rPr>
              <a:t>EXPECTED ACTIONS</a:t>
            </a:r>
          </a:p>
        </p:txBody>
      </p:sp>
      <p:sp>
        <p:nvSpPr>
          <p:cNvPr id="13" name="TextBox 12"/>
          <p:cNvSpPr txBox="1"/>
          <p:nvPr/>
        </p:nvSpPr>
        <p:spPr>
          <a:xfrm>
            <a:off x="7863840" y="2907792"/>
            <a:ext cx="3931920" cy="1828800"/>
          </a:xfrm>
          <a:prstGeom prst="rect">
            <a:avLst/>
          </a:prstGeom>
          <a:noFill/>
        </p:spPr>
        <p:txBody>
          <a:bodyPr wrap="square">
            <a:spAutoFit/>
          </a:bodyPr>
          <a:lstStyle/>
          <a:p>
            <a:pPr algn="l"/>
            <a:r>
              <a:rPr sz="950" b="0" i="0">
                <a:solidFill>
                  <a:srgbClr val="E6EDF3"/>
                </a:solidFill>
              </a:rPr>
              <a:t>• Assess the risk, review business continuity strategies, identify impacted services, contact stakeholders.</a:t>
            </a:r>
          </a:p>
        </p:txBody>
      </p:sp>
      <p:sp>
        <p:nvSpPr>
          <p:cNvPr id="14" name="Rectangle 13"/>
          <p:cNvSpPr/>
          <p:nvPr/>
        </p:nvSpPr>
        <p:spPr>
          <a:xfrm>
            <a:off x="457200" y="5989320"/>
            <a:ext cx="3200400" cy="411480"/>
          </a:xfrm>
          <a:prstGeom prst="rect">
            <a:avLst/>
          </a:prstGeom>
          <a:solidFill>
            <a:srgbClr val="2A15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457200" y="5989320"/>
            <a:ext cx="3200400" cy="411480"/>
          </a:xfrm>
          <a:prstGeom prst="rect">
            <a:avLst/>
          </a:prstGeom>
          <a:noFill/>
        </p:spPr>
        <p:txBody>
          <a:bodyPr wrap="square">
            <a:spAutoFit/>
          </a:bodyPr>
          <a:lstStyle/>
          <a:p>
            <a:pPr algn="l"/>
            <a:r>
              <a:rPr sz="950" b="1" i="0">
                <a:solidFill>
                  <a:srgbClr val="E3B341"/>
                </a:solidFill>
              </a:rPr>
              <a:t>📎  ARTEFACT REQUIRED</a:t>
            </a:r>
          </a:p>
        </p:txBody>
      </p:sp>
      <p:sp>
        <p:nvSpPr>
          <p:cNvPr id="16" name="Rectangle 15"/>
          <p:cNvSpPr/>
          <p:nvPr/>
        </p:nvSpPr>
        <p:spPr>
          <a:xfrm>
            <a:off x="0" y="6492240"/>
            <a:ext cx="12188952" cy="365760"/>
          </a:xfrm>
          <a:prstGeom prst="rect">
            <a:avLst/>
          </a:prstGeom>
          <a:solidFill>
            <a:srgbClr val="21262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457200" y="6537960"/>
            <a:ext cx="11247120" cy="274320"/>
          </a:xfrm>
          <a:prstGeom prst="rect">
            <a:avLst/>
          </a:prstGeom>
          <a:noFill/>
        </p:spPr>
        <p:txBody>
          <a:bodyPr wrap="square">
            <a:spAutoFit/>
          </a:bodyPr>
          <a:lstStyle/>
          <a:p>
            <a:pPr algn="ctr"/>
            <a:r>
              <a:rPr sz="800" b="0" i="0">
                <a:solidFill>
                  <a:srgbClr val="8B949E"/>
                </a:solidFill>
              </a:rPr>
              <a:t>EXERCISE ONLY — NOT FOR OPERATIONAL USE</a:t>
            </a:r>
          </a:p>
        </p:txBody>
      </p:sp>
      <p:sp>
        <p:nvSpPr>
          <p:cNvPr id="18" name="Rectangle 17"/>
          <p:cNvSpPr/>
          <p:nvPr/>
        </p:nvSpPr>
        <p:spPr>
          <a:xfrm>
            <a:off x="0" y="6675120"/>
            <a:ext cx="12188952" cy="182880"/>
          </a:xfrm>
          <a:prstGeom prst="rect">
            <a:avLst/>
          </a:prstGeom>
          <a:solidFill>
            <a:srgbClr val="58A6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0D1117"/>
        </a:solidFill>
        <a:effectLst/>
      </p:bgPr>
    </p:bg>
    <p:spTree>
      <p:nvGrpSpPr>
        <p:cNvPr id="1" name=""/>
        <p:cNvGrpSpPr/>
        <p:nvPr/>
      </p:nvGrpSpPr>
      <p:grpSpPr/>
      <p:sp>
        <p:nvSpPr>
          <p:cNvPr id="2" name="Rectangle 1"/>
          <p:cNvSpPr/>
          <p:nvPr/>
        </p:nvSpPr>
        <p:spPr>
          <a:xfrm>
            <a:off x="0" y="0"/>
            <a:ext cx="12188952" cy="73152"/>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182880"/>
            <a:ext cx="9144000" cy="457200"/>
          </a:xfrm>
          <a:prstGeom prst="rect">
            <a:avLst/>
          </a:prstGeom>
          <a:noFill/>
        </p:spPr>
        <p:txBody>
          <a:bodyPr wrap="square">
            <a:spAutoFit/>
          </a:bodyPr>
          <a:lstStyle/>
          <a:p>
            <a:pPr algn="l"/>
            <a:r>
              <a:rPr sz="1000" b="1" i="0">
                <a:solidFill>
                  <a:srgbClr val="58A6FF"/>
                </a:solidFill>
              </a:rPr>
              <a:t>MASTER SCENARIO EVENTS LIST (MSEL)</a:t>
            </a:r>
          </a:p>
        </p:txBody>
      </p:sp>
      <p:sp>
        <p:nvSpPr>
          <p:cNvPr id="4" name="TextBox 3"/>
          <p:cNvSpPr txBox="1"/>
          <p:nvPr/>
        </p:nvSpPr>
        <p:spPr>
          <a:xfrm>
            <a:off x="548640" y="594360"/>
            <a:ext cx="10972800" cy="457200"/>
          </a:xfrm>
          <a:prstGeom prst="rect">
            <a:avLst/>
          </a:prstGeom>
          <a:noFill/>
        </p:spPr>
        <p:txBody>
          <a:bodyPr wrap="square">
            <a:spAutoFit/>
          </a:bodyPr>
          <a:lstStyle/>
          <a:p>
            <a:pPr algn="l"/>
            <a:r>
              <a:rPr sz="1800" b="1" i="0">
                <a:solidFill>
                  <a:srgbClr val="FFFFFF"/>
                </a:solidFill>
              </a:rPr>
              <a:t>Wastewater Management Failure</a:t>
            </a:r>
          </a:p>
        </p:txBody>
      </p:sp>
      <p:sp>
        <p:nvSpPr>
          <p:cNvPr id="5" name="Rectangle 4"/>
          <p:cNvSpPr/>
          <p:nvPr/>
        </p:nvSpPr>
        <p:spPr>
          <a:xfrm>
            <a:off x="365760" y="1097280"/>
            <a:ext cx="11457432" cy="4000"/>
          </a:xfrm>
          <a:prstGeom prst="rect">
            <a:avLst/>
          </a:prstGeom>
          <a:solidFill>
            <a:srgbClr val="30363D"/>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365760" y="1234440"/>
          <a:ext cx="11795760" cy="3803904"/>
        </p:xfrm>
        <a:graphic>
          <a:graphicData uri="http://schemas.openxmlformats.org/drawingml/2006/table">
            <a:tbl>
              <a:tblPr firstRow="1" bandRow="1">
                <a:tableStyleId>{5C22544A-7EE6-4342-B048-85BDC9FD1C3A}</a:tableStyleId>
              </a:tblPr>
              <a:tblGrid>
                <a:gridCol w="457200"/>
                <a:gridCol w="548640"/>
                <a:gridCol w="1645920"/>
                <a:gridCol w="1097280"/>
                <a:gridCol w="3291840"/>
                <a:gridCol w="4754880"/>
              </a:tblGrid>
              <a:tr h="292608">
                <a:tc>
                  <a:txBody>
                    <a:bodyPr/>
                    <a:lstStyle/>
                    <a:p>
                      <a:pPr algn="ctr"/>
                      <a:r>
                        <a:rPr sz="850" b="1">
                          <a:solidFill>
                            <a:srgbClr val="FFFFFF"/>
                          </a:solidFill>
                        </a:rPr>
                        <a:t>#</a:t>
                      </a:r>
                    </a:p>
                  </a:txBody>
                  <a:tcPr>
                    <a:solidFill>
                      <a:srgbClr val="1F6FEB"/>
                    </a:solidFill>
                  </a:tcPr>
                </a:tc>
                <a:tc>
                  <a:txBody>
                    <a:bodyPr/>
                    <a:lstStyle/>
                    <a:p>
                      <a:pPr algn="ctr"/>
                      <a:r>
                        <a:rPr sz="850" b="1">
                          <a:solidFill>
                            <a:srgbClr val="FFFFFF"/>
                          </a:solidFill>
                        </a:rPr>
                        <a:t>T+</a:t>
                      </a:r>
                    </a:p>
                  </a:txBody>
                  <a:tcPr>
                    <a:solidFill>
                      <a:srgbClr val="1F6FEB"/>
                    </a:solidFill>
                  </a:tcPr>
                </a:tc>
                <a:tc>
                  <a:txBody>
                    <a:bodyPr/>
                    <a:lstStyle/>
                    <a:p>
                      <a:pPr algn="ctr"/>
                      <a:r>
                        <a:rPr sz="850" b="1">
                          <a:solidFill>
                            <a:srgbClr val="FFFFFF"/>
                          </a:solidFill>
                        </a:rPr>
                        <a:t>Phase</a:t>
                      </a:r>
                    </a:p>
                  </a:txBody>
                  <a:tcPr>
                    <a:solidFill>
                      <a:srgbClr val="1F6FEB"/>
                    </a:solidFill>
                  </a:tcPr>
                </a:tc>
                <a:tc>
                  <a:txBody>
                    <a:bodyPr/>
                    <a:lstStyle/>
                    <a:p>
                      <a:pPr algn="ctr"/>
                      <a:r>
                        <a:rPr sz="850" b="1">
                          <a:solidFill>
                            <a:srgbClr val="FFFFFF"/>
                          </a:solidFill>
                        </a:rPr>
                        <a:t>Channel</a:t>
                      </a:r>
                    </a:p>
                  </a:txBody>
                  <a:tcPr>
                    <a:solidFill>
                      <a:srgbClr val="1F6FEB"/>
                    </a:solidFill>
                  </a:tcPr>
                </a:tc>
                <a:tc>
                  <a:txBody>
                    <a:bodyPr/>
                    <a:lstStyle/>
                    <a:p>
                      <a:pPr algn="ctr"/>
                      <a:r>
                        <a:rPr sz="850" b="1">
                          <a:solidFill>
                            <a:srgbClr val="FFFFFF"/>
                          </a:solidFill>
                        </a:rPr>
                        <a:t>Title</a:t>
                      </a:r>
                    </a:p>
                  </a:txBody>
                  <a:tcPr>
                    <a:solidFill>
                      <a:srgbClr val="1F6FEB"/>
                    </a:solidFill>
                  </a:tcPr>
                </a:tc>
                <a:tc>
                  <a:txBody>
                    <a:bodyPr/>
                    <a:lstStyle/>
                    <a:p>
                      <a:pPr algn="ctr"/>
                      <a:r>
                        <a:rPr sz="850" b="1">
                          <a:solidFill>
                            <a:srgbClr val="FFFFFF"/>
                          </a:solidFill>
                        </a:rPr>
                        <a:t>Expected Actions</a:t>
                      </a:r>
                    </a:p>
                  </a:txBody>
                  <a:tcPr>
                    <a:solidFill>
                      <a:srgbClr val="1F6FEB"/>
                    </a:solidFill>
                  </a:tcPr>
                </a:tc>
              </a:tr>
              <a:tr h="292608">
                <a:tc>
                  <a:txBody>
                    <a:bodyPr/>
                    <a:lstStyle/>
                    <a:p>
                      <a:pPr algn="ctr"/>
                      <a:r>
                        <a:rPr sz="800">
                          <a:solidFill>
                            <a:srgbClr val="E6EDF3"/>
                          </a:solidFill>
                        </a:rPr>
                        <a:t>001</a:t>
                      </a:r>
                    </a:p>
                  </a:txBody>
                  <a:tcPr>
                    <a:solidFill>
                      <a:srgbClr val="161B22"/>
                    </a:solidFill>
                  </a:tcPr>
                </a:tc>
                <a:tc>
                  <a:txBody>
                    <a:bodyPr/>
                    <a:lstStyle/>
                    <a:p>
                      <a:pPr algn="ctr"/>
                      <a:r>
                        <a:rPr sz="800">
                          <a:solidFill>
                            <a:srgbClr val="E6EDF3"/>
                          </a:solidFill>
                        </a:rPr>
                        <a:t>+5m</a:t>
                      </a:r>
                    </a:p>
                  </a:txBody>
                  <a:tcPr>
                    <a:solidFill>
                      <a:srgbClr val="161B22"/>
                    </a:solidFill>
                  </a:tcPr>
                </a:tc>
                <a:tc>
                  <a:txBody>
                    <a:bodyPr/>
                    <a:lstStyle/>
                    <a:p>
                      <a:pPr algn="ctr"/>
                      <a:r>
                        <a:rPr sz="800">
                          <a:solidFill>
                            <a:srgbClr val="E6EDF3"/>
                          </a:solidFill>
                        </a:rPr>
                        <a:t>Initial Failure Detection</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Initial System Alert</a:t>
                      </a:r>
                    </a:p>
                  </a:txBody>
                  <a:tcPr>
                    <a:solidFill>
                      <a:srgbClr val="161B22"/>
                    </a:solidFill>
                  </a:tcPr>
                </a:tc>
                <a:tc>
                  <a:txBody>
                    <a:bodyPr/>
                    <a:lstStyle/>
                    <a:p>
                      <a:pPr algn="l"/>
                      <a:r>
                        <a:rPr sz="800">
                          <a:solidFill>
                            <a:srgbClr val="E6EDF3"/>
                          </a:solidFill>
                        </a:rPr>
                        <a:t>Initiate emergency notification procedures and convene the Crisis Management Team.</a:t>
                      </a:r>
                    </a:p>
                  </a:txBody>
                  <a:tcPr>
                    <a:solidFill>
                      <a:srgbClr val="161B22"/>
                    </a:solidFill>
                  </a:tcPr>
                </a:tc>
              </a:tr>
              <a:tr h="292608">
                <a:tc>
                  <a:txBody>
                    <a:bodyPr/>
                    <a:lstStyle/>
                    <a:p>
                      <a:pPr algn="ctr"/>
                      <a:r>
                        <a:rPr sz="800">
                          <a:solidFill>
                            <a:srgbClr val="E6EDF3"/>
                          </a:solidFill>
                        </a:rPr>
                        <a:t>002</a:t>
                      </a:r>
                    </a:p>
                  </a:txBody>
                  <a:tcPr>
                    <a:solidFill>
                      <a:srgbClr val="21262E"/>
                    </a:solidFill>
                  </a:tcPr>
                </a:tc>
                <a:tc>
                  <a:txBody>
                    <a:bodyPr/>
                    <a:lstStyle/>
                    <a:p>
                      <a:pPr algn="ctr"/>
                      <a:r>
                        <a:rPr sz="800">
                          <a:solidFill>
                            <a:srgbClr val="E6EDF3"/>
                          </a:solidFill>
                        </a:rPr>
                        <a:t>+25m</a:t>
                      </a:r>
                    </a:p>
                  </a:txBody>
                  <a:tcPr>
                    <a:solidFill>
                      <a:srgbClr val="21262E"/>
                    </a:solidFill>
                  </a:tcPr>
                </a:tc>
                <a:tc>
                  <a:txBody>
                    <a:bodyPr/>
                    <a:lstStyle/>
                    <a:p>
                      <a:pPr algn="ctr"/>
                      <a:r>
                        <a:rPr sz="800">
                          <a:solidFill>
                            <a:srgbClr val="E6EDF3"/>
                          </a:solidFill>
                        </a:rPr>
                        <a:t>Escalation and Impact Assessment</a:t>
                      </a:r>
                    </a:p>
                  </a:txBody>
                  <a:tcPr>
                    <a:solidFill>
                      <a:srgbClr val="21262E"/>
                    </a:solidFill>
                  </a:tcPr>
                </a:tc>
                <a:tc>
                  <a:txBody>
                    <a:bodyPr/>
                    <a:lstStyle/>
                    <a:p>
                      <a:pPr algn="ctr"/>
                      <a:r>
                        <a:rPr sz="800">
                          <a:solidFill>
                            <a:srgbClr val="E6EDF3"/>
                          </a:solidFill>
                        </a:rPr>
                        <a:t>Radio</a:t>
                      </a:r>
                    </a:p>
                  </a:txBody>
                  <a:tcPr>
                    <a:solidFill>
                      <a:srgbClr val="21262E"/>
                    </a:solidFill>
                  </a:tcPr>
                </a:tc>
                <a:tc>
                  <a:txBody>
                    <a:bodyPr/>
                    <a:lstStyle/>
                    <a:p>
                      <a:pPr algn="l"/>
                      <a:r>
                        <a:rPr sz="800">
                          <a:solidFill>
                            <a:srgbClr val="E6EDF3"/>
                          </a:solidFill>
                        </a:rPr>
                        <a:t>Environmental Impact Report</a:t>
                      </a:r>
                    </a:p>
                  </a:txBody>
                  <a:tcPr>
                    <a:solidFill>
                      <a:srgbClr val="21262E"/>
                    </a:solidFill>
                  </a:tcPr>
                </a:tc>
                <a:tc>
                  <a:txBody>
                    <a:bodyPr/>
                    <a:lstStyle/>
                    <a:p>
                      <a:pPr algn="l"/>
                      <a:r>
                        <a:rPr sz="800">
                          <a:solidFill>
                            <a:srgbClr val="E6EDF3"/>
                          </a:solidFill>
                        </a:rPr>
                        <a:t>Escalate to relevant regulatory bodies and assess environmental impact.</a:t>
                      </a:r>
                    </a:p>
                  </a:txBody>
                  <a:tcPr>
                    <a:solidFill>
                      <a:srgbClr val="21262E"/>
                    </a:solidFill>
                  </a:tcPr>
                </a:tc>
              </a:tr>
              <a:tr h="292608">
                <a:tc>
                  <a:txBody>
                    <a:bodyPr/>
                    <a:lstStyle/>
                    <a:p>
                      <a:pPr algn="ctr"/>
                      <a:r>
                        <a:rPr sz="800">
                          <a:solidFill>
                            <a:srgbClr val="E6EDF3"/>
                          </a:solidFill>
                        </a:rPr>
                        <a:t>003</a:t>
                      </a:r>
                    </a:p>
                  </a:txBody>
                  <a:tcPr>
                    <a:solidFill>
                      <a:srgbClr val="161B22"/>
                    </a:solidFill>
                  </a:tcPr>
                </a:tc>
                <a:tc>
                  <a:txBody>
                    <a:bodyPr/>
                    <a:lstStyle/>
                    <a:p>
                      <a:pPr algn="ctr"/>
                      <a:r>
                        <a:rPr sz="800">
                          <a:solidFill>
                            <a:srgbClr val="E6EDF3"/>
                          </a:solidFill>
                        </a:rPr>
                        <a:t>+55m</a:t>
                      </a:r>
                    </a:p>
                  </a:txBody>
                  <a:tcPr>
                    <a:solidFill>
                      <a:srgbClr val="161B22"/>
                    </a:solidFill>
                  </a:tcPr>
                </a:tc>
                <a:tc>
                  <a:txBody>
                    <a:bodyPr/>
                    <a:lstStyle/>
                    <a:p>
                      <a:pPr algn="ctr"/>
                      <a:r>
                        <a:rPr sz="800">
                          <a:solidFill>
                            <a:srgbClr val="E6EDF3"/>
                          </a:solidFill>
                        </a:rPr>
                        <a:t>Crisis Communication</a:t>
                      </a:r>
                    </a:p>
                  </a:txBody>
                  <a:tcPr>
                    <a:solidFill>
                      <a:srgbClr val="161B22"/>
                    </a:solidFill>
                  </a:tcPr>
                </a:tc>
                <a:tc>
                  <a:txBody>
                    <a:bodyPr/>
                    <a:lstStyle/>
                    <a:p>
                      <a:pPr algn="ctr"/>
                      <a:r>
                        <a:rPr sz="800">
                          <a:solidFill>
                            <a:srgbClr val="E6EDF3"/>
                          </a:solidFill>
                        </a:rPr>
                        <a:t>Teams / Slack</a:t>
                      </a:r>
                    </a:p>
                  </a:txBody>
                  <a:tcPr>
                    <a:solidFill>
                      <a:srgbClr val="161B22"/>
                    </a:solidFill>
                  </a:tcPr>
                </a:tc>
                <a:tc>
                  <a:txBody>
                    <a:bodyPr/>
                    <a:lstStyle/>
                    <a:p>
                      <a:pPr algn="l"/>
                      <a:r>
                        <a:rPr sz="800">
                          <a:solidFill>
                            <a:srgbClr val="E6EDF3"/>
                          </a:solidFill>
                        </a:rPr>
                        <a:t>Social Media Backlash</a:t>
                      </a:r>
                    </a:p>
                  </a:txBody>
                  <a:tcPr>
                    <a:solidFill>
                      <a:srgbClr val="161B22"/>
                    </a:solidFill>
                  </a:tcPr>
                </a:tc>
                <a:tc>
                  <a:txBody>
                    <a:bodyPr/>
                    <a:lstStyle/>
                    <a:p>
                      <a:pPr algn="l"/>
                      <a:r>
                        <a:rPr sz="800">
                          <a:solidFill>
                            <a:srgbClr val="E6EDF3"/>
                          </a:solidFill>
                        </a:rPr>
                        <a:t>Draft and release a holding statement addressing public concerns.</a:t>
                      </a:r>
                    </a:p>
                  </a:txBody>
                  <a:tcPr>
                    <a:solidFill>
                      <a:srgbClr val="161B22"/>
                    </a:solidFill>
                  </a:tcPr>
                </a:tc>
              </a:tr>
              <a:tr h="292608">
                <a:tc>
                  <a:txBody>
                    <a:bodyPr/>
                    <a:lstStyle/>
                    <a:p>
                      <a:pPr algn="ctr"/>
                      <a:r>
                        <a:rPr sz="800">
                          <a:solidFill>
                            <a:srgbClr val="E6EDF3"/>
                          </a:solidFill>
                        </a:rPr>
                        <a:t>004</a:t>
                      </a:r>
                    </a:p>
                  </a:txBody>
                  <a:tcPr>
                    <a:solidFill>
                      <a:srgbClr val="21262E"/>
                    </a:solidFill>
                  </a:tcPr>
                </a:tc>
                <a:tc>
                  <a:txBody>
                    <a:bodyPr/>
                    <a:lstStyle/>
                    <a:p>
                      <a:pPr algn="ctr"/>
                      <a:r>
                        <a:rPr sz="800">
                          <a:solidFill>
                            <a:srgbClr val="E6EDF3"/>
                          </a:solidFill>
                        </a:rPr>
                        <a:t>+60m</a:t>
                      </a:r>
                    </a:p>
                  </a:txBody>
                  <a:tcPr>
                    <a:solidFill>
                      <a:srgbClr val="21262E"/>
                    </a:solidFill>
                  </a:tcPr>
                </a:tc>
                <a:tc>
                  <a:txBody>
                    <a:bodyPr/>
                    <a:lstStyle/>
                    <a:p>
                      <a:pPr algn="ctr"/>
                      <a:r>
                        <a:rPr sz="800">
                          <a:solidFill>
                            <a:srgbClr val="E6EDF3"/>
                          </a:solidFill>
                        </a:rPr>
                        <a:t>Crisis Communication</a:t>
                      </a:r>
                    </a:p>
                  </a:txBody>
                  <a:tcPr>
                    <a:solidFill>
                      <a:srgbClr val="21262E"/>
                    </a:solidFill>
                  </a:tcPr>
                </a:tc>
                <a:tc>
                  <a:txBody>
                    <a:bodyPr/>
                    <a:lstStyle/>
                    <a:p>
                      <a:pPr algn="ctr"/>
                      <a:r>
                        <a:rPr sz="800">
                          <a:solidFill>
                            <a:srgbClr val="E6EDF3"/>
                          </a:solidFill>
                        </a:rPr>
                        <a:t>Email</a:t>
                      </a:r>
                    </a:p>
                  </a:txBody>
                  <a:tcPr>
                    <a:solidFill>
                      <a:srgbClr val="21262E"/>
                    </a:solidFill>
                  </a:tcPr>
                </a:tc>
                <a:tc>
                  <a:txBody>
                    <a:bodyPr/>
                    <a:lstStyle/>
                    <a:p>
                      <a:pPr algn="l"/>
                      <a:r>
                        <a:rPr sz="800">
                          <a:solidFill>
                            <a:srgbClr val="E6EDF3"/>
                          </a:solidFill>
                        </a:rPr>
                        <a:t>Regulatory Compliance Query</a:t>
                      </a:r>
                    </a:p>
                  </a:txBody>
                  <a:tcPr>
                    <a:solidFill>
                      <a:srgbClr val="21262E"/>
                    </a:solidFill>
                  </a:tcPr>
                </a:tc>
                <a:tc>
                  <a:txBody>
                    <a:bodyPr/>
                    <a:lstStyle/>
                    <a:p>
                      <a:pPr algn="l"/>
                      <a:r>
                        <a:rPr sz="800">
                          <a:solidFill>
                            <a:srgbClr val="E6EDF3"/>
                          </a:solidFill>
                        </a:rPr>
                        <a:t>Prepare and send a compliance update to the regulatory authority.</a:t>
                      </a:r>
                    </a:p>
                  </a:txBody>
                  <a:tcPr>
                    <a:solidFill>
                      <a:srgbClr val="21262E"/>
                    </a:solidFill>
                  </a:tcPr>
                </a:tc>
              </a:tr>
              <a:tr h="292608">
                <a:tc>
                  <a:txBody>
                    <a:bodyPr/>
                    <a:lstStyle/>
                    <a:p>
                      <a:pPr algn="ctr"/>
                      <a:r>
                        <a:rPr sz="800">
                          <a:solidFill>
                            <a:srgbClr val="E6EDF3"/>
                          </a:solidFill>
                        </a:rPr>
                        <a:t>005</a:t>
                      </a:r>
                    </a:p>
                  </a:txBody>
                  <a:tcPr>
                    <a:solidFill>
                      <a:srgbClr val="161B22"/>
                    </a:solidFill>
                  </a:tcPr>
                </a:tc>
                <a:tc>
                  <a:txBody>
                    <a:bodyPr/>
                    <a:lstStyle/>
                    <a:p>
                      <a:pPr algn="ctr"/>
                      <a:r>
                        <a:rPr sz="800">
                          <a:solidFill>
                            <a:srgbClr val="E6EDF3"/>
                          </a:solidFill>
                        </a:rPr>
                        <a:t>+65m</a:t>
                      </a:r>
                    </a:p>
                  </a:txBody>
                  <a:tcPr>
                    <a:solidFill>
                      <a:srgbClr val="161B22"/>
                    </a:solidFill>
                  </a:tcPr>
                </a:tc>
                <a:tc>
                  <a:txBody>
                    <a:bodyPr/>
                    <a:lstStyle/>
                    <a:p>
                      <a:pPr algn="ctr"/>
                      <a:r>
                        <a:rPr sz="800">
                          <a:solidFill>
                            <a:srgbClr val="E6EDF3"/>
                          </a:solidFill>
                        </a:rPr>
                        <a:t>Crisis Communication</a:t>
                      </a:r>
                    </a:p>
                  </a:txBody>
                  <a:tcPr>
                    <a:solidFill>
                      <a:srgbClr val="161B22"/>
                    </a:solidFill>
                  </a:tcPr>
                </a:tc>
                <a:tc>
                  <a:txBody>
                    <a:bodyPr/>
                    <a:lstStyle/>
                    <a:p>
                      <a:pPr algn="ctr"/>
                      <a:r>
                        <a:rPr sz="800">
                          <a:solidFill>
                            <a:srgbClr val="E6EDF3"/>
                          </a:solidFill>
                        </a:rPr>
                        <a:t>Radio</a:t>
                      </a:r>
                    </a:p>
                  </a:txBody>
                  <a:tcPr>
                    <a:solidFill>
                      <a:srgbClr val="161B22"/>
                    </a:solidFill>
                  </a:tcPr>
                </a:tc>
                <a:tc>
                  <a:txBody>
                    <a:bodyPr/>
                    <a:lstStyle/>
                    <a:p>
                      <a:pPr algn="l"/>
                      <a:r>
                        <a:rPr sz="800">
                          <a:solidFill>
                            <a:srgbClr val="E6EDF3"/>
                          </a:solidFill>
                        </a:rPr>
                        <a:t>Competing Priorities</a:t>
                      </a:r>
                    </a:p>
                  </a:txBody>
                  <a:tcPr>
                    <a:solidFill>
                      <a:srgbClr val="161B22"/>
                    </a:solidFill>
                  </a:tcPr>
                </a:tc>
                <a:tc>
                  <a:txBody>
                    <a:bodyPr/>
                    <a:lstStyle/>
                    <a:p>
                      <a:pPr algn="l"/>
                      <a:r>
                        <a:rPr sz="800">
                          <a:solidFill>
                            <a:srgbClr val="E6EDF3"/>
                          </a:solidFill>
                        </a:rPr>
                        <a:t>Prioritize actions and communicate effectively with local government.</a:t>
                      </a:r>
                    </a:p>
                  </a:txBody>
                  <a:tcPr>
                    <a:solidFill>
                      <a:srgbClr val="161B22"/>
                    </a:solidFill>
                  </a:tcPr>
                </a:tc>
              </a:tr>
              <a:tr h="292608">
                <a:tc>
                  <a:txBody>
                    <a:bodyPr/>
                    <a:lstStyle/>
                    <a:p>
                      <a:pPr algn="ctr"/>
                      <a:r>
                        <a:rPr sz="800">
                          <a:solidFill>
                            <a:srgbClr val="E6EDF3"/>
                          </a:solidFill>
                        </a:rPr>
                        <a:t>006</a:t>
                      </a:r>
                    </a:p>
                  </a:txBody>
                  <a:tcPr>
                    <a:solidFill>
                      <a:srgbClr val="21262E"/>
                    </a:solidFill>
                  </a:tcPr>
                </a:tc>
                <a:tc>
                  <a:txBody>
                    <a:bodyPr/>
                    <a:lstStyle/>
                    <a:p>
                      <a:pPr algn="ctr"/>
                      <a:r>
                        <a:rPr sz="800">
                          <a:solidFill>
                            <a:srgbClr val="E6EDF3"/>
                          </a:solidFill>
                        </a:rPr>
                        <a:t>+85m</a:t>
                      </a:r>
                    </a:p>
                  </a:txBody>
                  <a:tcPr>
                    <a:solidFill>
                      <a:srgbClr val="21262E"/>
                    </a:solidFill>
                  </a:tcPr>
                </a:tc>
                <a:tc>
                  <a:txBody>
                    <a:bodyPr/>
                    <a:lstStyle/>
                    <a:p>
                      <a:pPr algn="ctr"/>
                      <a:r>
                        <a:rPr sz="800">
                          <a:solidFill>
                            <a:srgbClr val="E6EDF3"/>
                          </a:solidFill>
                        </a:rPr>
                        <a:t>Recovery and Restoration</a:t>
                      </a:r>
                    </a:p>
                  </a:txBody>
                  <a:tcPr>
                    <a:solidFill>
                      <a:srgbClr val="21262E"/>
                    </a:solidFill>
                  </a:tcPr>
                </a:tc>
                <a:tc>
                  <a:txBody>
                    <a:bodyPr/>
                    <a:lstStyle/>
                    <a:p>
                      <a:pPr algn="ctr"/>
                      <a:r>
                        <a:rPr sz="800">
                          <a:solidFill>
                            <a:srgbClr val="E6EDF3"/>
                          </a:solidFill>
                        </a:rPr>
                        <a:t>Teams / Slack</a:t>
                      </a:r>
                    </a:p>
                  </a:txBody>
                  <a:tcPr>
                    <a:solidFill>
                      <a:srgbClr val="21262E"/>
                    </a:solidFill>
                  </a:tcPr>
                </a:tc>
                <a:tc>
                  <a:txBody>
                    <a:bodyPr/>
                    <a:lstStyle/>
                    <a:p>
                      <a:pPr algn="l"/>
                      <a:r>
                        <a:rPr sz="800">
                          <a:solidFill>
                            <a:srgbClr val="E6EDF3"/>
                          </a:solidFill>
                        </a:rPr>
                        <a:t>Conflicting Reports</a:t>
                      </a:r>
                    </a:p>
                  </a:txBody>
                  <a:tcPr>
                    <a:solidFill>
                      <a:srgbClr val="21262E"/>
                    </a:solidFill>
                  </a:tcPr>
                </a:tc>
                <a:tc>
                  <a:txBody>
                    <a:bodyPr/>
                    <a:lstStyle/>
                    <a:p>
                      <a:pPr algn="l"/>
                      <a:r>
                        <a:rPr sz="800">
                          <a:solidFill>
                            <a:srgbClr val="E6EDF3"/>
                          </a:solidFill>
                        </a:rPr>
                        <a:t>Clarify repair status and update recovery plans accordingly.</a:t>
                      </a:r>
                    </a:p>
                  </a:txBody>
                  <a:tcPr>
                    <a:solidFill>
                      <a:srgbClr val="21262E"/>
                    </a:solidFill>
                  </a:tcPr>
                </a:tc>
              </a:tr>
              <a:tr h="292608">
                <a:tc>
                  <a:txBody>
                    <a:bodyPr/>
                    <a:lstStyle/>
                    <a:p>
                      <a:pPr algn="ctr"/>
                      <a:r>
                        <a:rPr sz="800">
                          <a:solidFill>
                            <a:srgbClr val="E6EDF3"/>
                          </a:solidFill>
                        </a:rPr>
                        <a:t>007</a:t>
                      </a:r>
                    </a:p>
                  </a:txBody>
                  <a:tcPr>
                    <a:solidFill>
                      <a:srgbClr val="161B22"/>
                    </a:solidFill>
                  </a:tcPr>
                </a:tc>
                <a:tc>
                  <a:txBody>
                    <a:bodyPr/>
                    <a:lstStyle/>
                    <a:p>
                      <a:pPr algn="ctr"/>
                      <a:r>
                        <a:rPr sz="800">
                          <a:solidFill>
                            <a:srgbClr val="E6EDF3"/>
                          </a:solidFill>
                        </a:rPr>
                        <a:t>+90m</a:t>
                      </a:r>
                    </a:p>
                  </a:txBody>
                  <a:tcPr>
                    <a:solidFill>
                      <a:srgbClr val="161B22"/>
                    </a:solidFill>
                  </a:tcPr>
                </a:tc>
                <a:tc>
                  <a:txBody>
                    <a:bodyPr/>
                    <a:lstStyle/>
                    <a:p>
                      <a:pPr algn="ctr"/>
                      <a:r>
                        <a:rPr sz="800">
                          <a:solidFill>
                            <a:srgbClr val="E6EDF3"/>
                          </a:solidFill>
                        </a:rPr>
                        <a:t>Recovery and Restoration</a:t>
                      </a:r>
                    </a:p>
                  </a:txBody>
                  <a:tcPr>
                    <a:solidFill>
                      <a:srgbClr val="161B22"/>
                    </a:solidFill>
                  </a:tcPr>
                </a:tc>
                <a:tc>
                  <a:txBody>
                    <a:bodyPr/>
                    <a:lstStyle/>
                    <a:p>
                      <a:pPr algn="ctr"/>
                      <a:r>
                        <a:rPr sz="800">
                          <a:solidFill>
                            <a:srgbClr val="E6EDF3"/>
                          </a:solidFill>
                        </a:rPr>
                        <a:t>News Bulletin</a:t>
                      </a:r>
                    </a:p>
                  </a:txBody>
                  <a:tcPr>
                    <a:solidFill>
                      <a:srgbClr val="161B22"/>
                    </a:solidFill>
                  </a:tcPr>
                </a:tc>
                <a:tc>
                  <a:txBody>
                    <a:bodyPr/>
                    <a:lstStyle/>
                    <a:p>
                      <a:pPr algn="l"/>
                      <a:r>
                        <a:rPr sz="800">
                          <a:solidFill>
                            <a:srgbClr val="E6EDF3"/>
                          </a:solidFill>
                        </a:rPr>
                        <a:t>Media Inquiry</a:t>
                      </a:r>
                    </a:p>
                  </a:txBody>
                  <a:tcPr>
                    <a:solidFill>
                      <a:srgbClr val="161B22"/>
                    </a:solidFill>
                  </a:tcPr>
                </a:tc>
                <a:tc>
                  <a:txBody>
                    <a:bodyPr/>
                    <a:lstStyle/>
                    <a:p>
                      <a:pPr algn="l"/>
                      <a:r>
                        <a:rPr sz="800">
                          <a:solidFill>
                            <a:srgbClr val="E6EDF3"/>
                          </a:solidFill>
                        </a:rPr>
                        <a:t>Prepare a spokesperson and key messages for the interview.</a:t>
                      </a:r>
                    </a:p>
                  </a:txBody>
                  <a:tcPr>
                    <a:solidFill>
                      <a:srgbClr val="161B22"/>
                    </a:solidFill>
                  </a:tcPr>
                </a:tc>
              </a:tr>
              <a:tr h="292608">
                <a:tc>
                  <a:txBody>
                    <a:bodyPr/>
                    <a:lstStyle/>
                    <a:p>
                      <a:pPr algn="ctr"/>
                      <a:r>
                        <a:rPr sz="800">
                          <a:solidFill>
                            <a:srgbClr val="E6EDF3"/>
                          </a:solidFill>
                        </a:rPr>
                        <a:t>008</a:t>
                      </a:r>
                    </a:p>
                  </a:txBody>
                  <a:tcPr>
                    <a:solidFill>
                      <a:srgbClr val="21262E"/>
                    </a:solidFill>
                  </a:tcPr>
                </a:tc>
                <a:tc>
                  <a:txBody>
                    <a:bodyPr/>
                    <a:lstStyle/>
                    <a:p>
                      <a:pPr algn="ctr"/>
                      <a:r>
                        <a:rPr sz="800">
                          <a:solidFill>
                            <a:srgbClr val="E6EDF3"/>
                          </a:solidFill>
                        </a:rPr>
                        <a:t>+95m</a:t>
                      </a:r>
                    </a:p>
                  </a:txBody>
                  <a:tcPr>
                    <a:solidFill>
                      <a:srgbClr val="21262E"/>
                    </a:solidFill>
                  </a:tcPr>
                </a:tc>
                <a:tc>
                  <a:txBody>
                    <a:bodyPr/>
                    <a:lstStyle/>
                    <a:p>
                      <a:pPr algn="ctr"/>
                      <a:r>
                        <a:rPr sz="800">
                          <a:solidFill>
                            <a:srgbClr val="E6EDF3"/>
                          </a:solidFill>
                        </a:rPr>
                        <a:t>Recovery and Restoration</a:t>
                      </a:r>
                    </a:p>
                  </a:txBody>
                  <a:tcPr>
                    <a:solidFill>
                      <a:srgbClr val="21262E"/>
                    </a:solidFill>
                  </a:tcPr>
                </a:tc>
                <a:tc>
                  <a:txBody>
                    <a:bodyPr/>
                    <a:lstStyle/>
                    <a:p>
                      <a:pPr algn="ctr"/>
                      <a:r>
                        <a:rPr sz="800">
                          <a:solidFill>
                            <a:srgbClr val="E6EDF3"/>
                          </a:solidFill>
                        </a:rPr>
                        <a:t>Radio</a:t>
                      </a:r>
                    </a:p>
                  </a:txBody>
                  <a:tcPr>
                    <a:solidFill>
                      <a:srgbClr val="21262E"/>
                    </a:solidFill>
                  </a:tcPr>
                </a:tc>
                <a:tc>
                  <a:txBody>
                    <a:bodyPr/>
                    <a:lstStyle/>
                    <a:p>
                      <a:pPr algn="l"/>
                      <a:r>
                        <a:rPr sz="800">
                          <a:solidFill>
                            <a:srgbClr val="E6EDF3"/>
                          </a:solidFill>
                        </a:rPr>
                        <a:t>Community Health Concerns</a:t>
                      </a:r>
                    </a:p>
                  </a:txBody>
                  <a:tcPr>
                    <a:solidFill>
                      <a:srgbClr val="21262E"/>
                    </a:solidFill>
                  </a:tcPr>
                </a:tc>
                <a:tc>
                  <a:txBody>
                    <a:bodyPr/>
                    <a:lstStyle/>
                    <a:p>
                      <a:pPr algn="l"/>
                      <a:r>
                        <a:rPr sz="800">
                          <a:solidFill>
                            <a:srgbClr val="E6EDF3"/>
                          </a:solidFill>
                        </a:rPr>
                        <a:t>Coordinate with health authorities and update public health advisories.</a:t>
                      </a:r>
                    </a:p>
                  </a:txBody>
                  <a:tcPr>
                    <a:solidFill>
                      <a:srgbClr val="21262E"/>
                    </a:solidFill>
                  </a:tcPr>
                </a:tc>
              </a:tr>
              <a:tr h="292608">
                <a:tc>
                  <a:txBody>
                    <a:bodyPr/>
                    <a:lstStyle/>
                    <a:p>
                      <a:pPr algn="ctr"/>
                      <a:r>
                        <a:rPr sz="800">
                          <a:solidFill>
                            <a:srgbClr val="E6EDF3"/>
                          </a:solidFill>
                        </a:rPr>
                        <a:t>009</a:t>
                      </a:r>
                    </a:p>
                  </a:txBody>
                  <a:tcPr>
                    <a:solidFill>
                      <a:srgbClr val="161B22"/>
                    </a:solidFill>
                  </a:tcPr>
                </a:tc>
                <a:tc>
                  <a:txBody>
                    <a:bodyPr/>
                    <a:lstStyle/>
                    <a:p>
                      <a:pPr algn="ctr"/>
                      <a:r>
                        <a:rPr sz="800">
                          <a:solidFill>
                            <a:srgbClr val="E6EDF3"/>
                          </a:solidFill>
                        </a:rPr>
                        <a:t>+100m</a:t>
                      </a:r>
                    </a:p>
                  </a:txBody>
                  <a:tcPr>
                    <a:solidFill>
                      <a:srgbClr val="161B22"/>
                    </a:solidFill>
                  </a:tcPr>
                </a:tc>
                <a:tc>
                  <a:txBody>
                    <a:bodyPr/>
                    <a:lstStyle/>
                    <a:p>
                      <a:pPr algn="ctr"/>
                      <a:r>
                        <a:rPr sz="800">
                          <a:solidFill>
                            <a:srgbClr val="E6EDF3"/>
                          </a:solidFill>
                        </a:rPr>
                        <a:t>Recovery and Restoration</a:t>
                      </a:r>
                    </a:p>
                  </a:txBody>
                  <a:tcPr>
                    <a:solidFill>
                      <a:srgbClr val="161B22"/>
                    </a:solidFill>
                  </a:tcPr>
                </a:tc>
                <a:tc>
                  <a:txBody>
                    <a:bodyPr/>
                    <a:lstStyle/>
                    <a:p>
                      <a:pPr algn="ctr"/>
                      <a:r>
                        <a:rPr sz="800">
                          <a:solidFill>
                            <a:srgbClr val="E6EDF3"/>
                          </a:solidFill>
                        </a:rPr>
                        <a:t>Email</a:t>
                      </a:r>
                    </a:p>
                  </a:txBody>
                  <a:tcPr>
                    <a:solidFill>
                      <a:srgbClr val="161B22"/>
                    </a:solidFill>
                  </a:tcPr>
                </a:tc>
                <a:tc>
                  <a:txBody>
                    <a:bodyPr/>
                    <a:lstStyle/>
                    <a:p>
                      <a:pPr algn="l"/>
                      <a:r>
                        <a:rPr sz="800">
                          <a:solidFill>
                            <a:srgbClr val="E6EDF3"/>
                          </a:solidFill>
                        </a:rPr>
                        <a:t>Equipment Supplier Update</a:t>
                      </a:r>
                    </a:p>
                  </a:txBody>
                  <a:tcPr>
                    <a:solidFill>
                      <a:srgbClr val="161B22"/>
                    </a:solidFill>
                  </a:tcPr>
                </a:tc>
                <a:tc>
                  <a:txBody>
                    <a:bodyPr/>
                    <a:lstStyle/>
                    <a:p>
                      <a:pPr algn="l"/>
                      <a:r>
                        <a:rPr sz="800">
                          <a:solidFill>
                            <a:srgbClr val="E6EDF3"/>
                          </a:solidFill>
                        </a:rPr>
                        <a:t>Update recovery plans based on new equipment arrival timeline.</a:t>
                      </a:r>
                    </a:p>
                  </a:txBody>
                  <a:tcPr>
                    <a:solidFill>
                      <a:srgbClr val="161B22"/>
                    </a:solidFill>
                  </a:tcPr>
                </a:tc>
              </a:tr>
              <a:tr h="292608">
                <a:tc>
                  <a:txBody>
                    <a:bodyPr/>
                    <a:lstStyle/>
                    <a:p>
                      <a:pPr algn="ctr"/>
                      <a:r>
                        <a:rPr sz="800">
                          <a:solidFill>
                            <a:srgbClr val="E6EDF3"/>
                          </a:solidFill>
                        </a:rPr>
                        <a:t>010</a:t>
                      </a:r>
                    </a:p>
                  </a:txBody>
                  <a:tcPr>
                    <a:solidFill>
                      <a:srgbClr val="21262E"/>
                    </a:solidFill>
                  </a:tcPr>
                </a:tc>
                <a:tc>
                  <a:txBody>
                    <a:bodyPr/>
                    <a:lstStyle/>
                    <a:p>
                      <a:pPr algn="ctr"/>
                      <a:r>
                        <a:rPr sz="800">
                          <a:solidFill>
                            <a:srgbClr val="E6EDF3"/>
                          </a:solidFill>
                        </a:rPr>
                        <a:t>+105m</a:t>
                      </a:r>
                    </a:p>
                  </a:txBody>
                  <a:tcPr>
                    <a:solidFill>
                      <a:srgbClr val="21262E"/>
                    </a:solidFill>
                  </a:tcPr>
                </a:tc>
                <a:tc>
                  <a:txBody>
                    <a:bodyPr/>
                    <a:lstStyle/>
                    <a:p>
                      <a:pPr algn="ctr"/>
                      <a:r>
                        <a:rPr sz="800">
                          <a:solidFill>
                            <a:srgbClr val="E6EDF3"/>
                          </a:solidFill>
                        </a:rPr>
                        <a:t>Recovery and Restoration</a:t>
                      </a:r>
                    </a:p>
                  </a:txBody>
                  <a:tcPr>
                    <a:solidFill>
                      <a:srgbClr val="21262E"/>
                    </a:solidFill>
                  </a:tcPr>
                </a:tc>
                <a:tc>
                  <a:txBody>
                    <a:bodyPr/>
                    <a:lstStyle/>
                    <a:p>
                      <a:pPr algn="ctr"/>
                      <a:r>
                        <a:rPr sz="800">
                          <a:solidFill>
                            <a:srgbClr val="E6EDF3"/>
                          </a:solidFill>
                        </a:rPr>
                        <a:t>Email</a:t>
                      </a:r>
                    </a:p>
                  </a:txBody>
                  <a:tcPr>
                    <a:solidFill>
                      <a:srgbClr val="21262E"/>
                    </a:solidFill>
                  </a:tcPr>
                </a:tc>
                <a:tc>
                  <a:txBody>
                    <a:bodyPr/>
                    <a:lstStyle/>
                    <a:p>
                      <a:pPr algn="l"/>
                      <a:r>
                        <a:rPr sz="800">
                          <a:solidFill>
                            <a:srgbClr val="E6EDF3"/>
                          </a:solidFill>
                        </a:rPr>
                        <a:t>Post-Incident Review Announcement</a:t>
                      </a:r>
                    </a:p>
                  </a:txBody>
                  <a:tcPr>
                    <a:solidFill>
                      <a:srgbClr val="21262E"/>
                    </a:solidFill>
                  </a:tcPr>
                </a:tc>
                <a:tc>
                  <a:txBody>
                    <a:bodyPr/>
                    <a:lstStyle/>
                    <a:p>
                      <a:pPr algn="l"/>
                      <a:r>
                        <a:rPr sz="800">
                          <a:solidFill>
                            <a:srgbClr val="E6EDF3"/>
                          </a:solidFill>
                        </a:rPr>
                        <a:t>Prepare for and participate in the post-incident review.</a:t>
                      </a:r>
                    </a:p>
                  </a:txBody>
                  <a:tcPr>
                    <a:solidFill>
                      <a:srgbClr val="21262E"/>
                    </a:solidFill>
                  </a:tcPr>
                </a:tc>
              </a:tr>
              <a:tr h="292608">
                <a:tc>
                  <a:txBody>
                    <a:bodyPr/>
                    <a:lstStyle/>
                    <a:p>
                      <a:pPr algn="ctr"/>
                      <a:r>
                        <a:rPr sz="800">
                          <a:solidFill>
                            <a:srgbClr val="E6EDF3"/>
                          </a:solidFill>
                        </a:rPr>
                        <a:t>011</a:t>
                      </a:r>
                    </a:p>
                  </a:txBody>
                  <a:tcPr>
                    <a:solidFill>
                      <a:srgbClr val="161B22"/>
                    </a:solidFill>
                  </a:tcPr>
                </a:tc>
                <a:tc>
                  <a:txBody>
                    <a:bodyPr/>
                    <a:lstStyle/>
                    <a:p>
                      <a:pPr algn="ctr"/>
                      <a:r>
                        <a:rPr sz="800">
                          <a:solidFill>
                            <a:srgbClr val="E6EDF3"/>
                          </a:solidFill>
                        </a:rPr>
                        <a:t>+0m</a:t>
                      </a:r>
                    </a:p>
                  </a:txBody>
                  <a:tcPr>
                    <a:solidFill>
                      <a:srgbClr val="161B22"/>
                    </a:solidFill>
                  </a:tcPr>
                </a:tc>
                <a:tc>
                  <a:txBody>
                    <a:bodyPr/>
                    <a:lstStyle/>
                    <a:p>
                      <a:pPr algn="ctr"/>
                      <a:r>
                        <a:rPr sz="800">
                          <a:solidFill>
                            <a:srgbClr val="E6EDF3"/>
                          </a:solidFill>
                        </a:rPr>
                        <a:t/>
                      </a:r>
                    </a:p>
                  </a:txBody>
                  <a:tcPr>
                    <a:solidFill>
                      <a:srgbClr val="161B22"/>
                    </a:solidFill>
                  </a:tcPr>
                </a:tc>
                <a:tc>
                  <a:txBody>
                    <a:bodyPr/>
                    <a:lstStyle/>
                    <a:p>
                      <a:pPr algn="ctr"/>
                      <a:r>
                        <a:rPr sz="800">
                          <a:solidFill>
                            <a:srgbClr val="E6EDF3"/>
                          </a:solidFill>
                        </a:rPr>
                        <a:t>dark_web</a:t>
                      </a:r>
                    </a:p>
                  </a:txBody>
                  <a:tcPr>
                    <a:solidFill>
                      <a:srgbClr val="161B22"/>
                    </a:solidFill>
                  </a:tcPr>
                </a:tc>
                <a:tc>
                  <a:txBody>
                    <a:bodyPr/>
                    <a:lstStyle/>
                    <a:p>
                      <a:pPr algn="l"/>
                      <a:r>
                        <a:rPr sz="800">
                          <a:solidFill>
                            <a:srgbClr val="E6EDF3"/>
                          </a:solidFill>
                        </a:rPr>
                        <a:t>Ransom Ultimatum</a:t>
                      </a:r>
                    </a:p>
                  </a:txBody>
                  <a:tcPr>
                    <a:solidFill>
                      <a:srgbClr val="161B22"/>
                    </a:solidFill>
                  </a:tcPr>
                </a:tc>
                <a:tc>
                  <a:txBody>
                    <a:bodyPr/>
                    <a:lstStyle/>
                    <a:p>
                      <a:pPr algn="l"/>
                      <a:r>
                        <a:rPr sz="800">
                          <a:solidFill>
                            <a:srgbClr val="E6EDF3"/>
                          </a:solidFill>
                        </a:rPr>
                        <a:t/>
                      </a:r>
                    </a:p>
                  </a:txBody>
                  <a:tcPr>
                    <a:solidFill>
                      <a:srgbClr val="161B22"/>
                    </a:solidFill>
                  </a:tcPr>
                </a:tc>
              </a:tr>
              <a:tr h="292608">
                <a:tc>
                  <a:txBody>
                    <a:bodyPr/>
                    <a:lstStyle/>
                    <a:p>
                      <a:pPr algn="ctr"/>
                      <a:r>
                        <a:rPr sz="800">
                          <a:solidFill>
                            <a:srgbClr val="E6EDF3"/>
                          </a:solidFill>
                        </a:rPr>
                        <a:t>012</a:t>
                      </a:r>
                    </a:p>
                  </a:txBody>
                  <a:tcPr>
                    <a:solidFill>
                      <a:srgbClr val="21262E"/>
                    </a:solidFill>
                  </a:tcPr>
                </a:tc>
                <a:tc>
                  <a:txBody>
                    <a:bodyPr/>
                    <a:lstStyle/>
                    <a:p>
                      <a:pPr algn="ctr"/>
                      <a:r>
                        <a:rPr sz="800">
                          <a:solidFill>
                            <a:srgbClr val="E6EDF3"/>
                          </a:solidFill>
                        </a:rPr>
                        <a:t>+0m</a:t>
                      </a:r>
                    </a:p>
                  </a:txBody>
                  <a:tcPr>
                    <a:solidFill>
                      <a:srgbClr val="21262E"/>
                    </a:solidFill>
                  </a:tcPr>
                </a:tc>
                <a:tc>
                  <a:txBody>
                    <a:bodyPr/>
                    <a:lstStyle/>
                    <a:p>
                      <a:pPr algn="ctr"/>
                      <a:r>
                        <a:rPr sz="800">
                          <a:solidFill>
                            <a:srgbClr val="E6EDF3"/>
                          </a:solidFill>
                        </a:rPr>
                        <a:t/>
                      </a:r>
                    </a:p>
                  </a:txBody>
                  <a:tcPr>
                    <a:solidFill>
                      <a:srgbClr val="21262E"/>
                    </a:solidFill>
                  </a:tcPr>
                </a:tc>
                <a:tc>
                  <a:txBody>
                    <a:bodyPr/>
                    <a:lstStyle/>
                    <a:p>
                      <a:pPr algn="ctr"/>
                      <a:r>
                        <a:rPr sz="800">
                          <a:solidFill>
                            <a:srgbClr val="E6EDF3"/>
                          </a:solidFill>
                        </a:rPr>
                        <a:t>News Bulletin</a:t>
                      </a:r>
                    </a:p>
                  </a:txBody>
                  <a:tcPr>
                    <a:solidFill>
                      <a:srgbClr val="21262E"/>
                    </a:solidFill>
                  </a:tcPr>
                </a:tc>
                <a:tc>
                  <a:txBody>
                    <a:bodyPr/>
                    <a:lstStyle/>
                    <a:p>
                      <a:pPr algn="l"/>
                      <a:r>
                        <a:rPr sz="800">
                          <a:solidFill>
                            <a:srgbClr val="E6EDF3"/>
                          </a:solidFill>
                        </a:rPr>
                        <a:t>Basement of Hospital Flooded</a:t>
                      </a:r>
                    </a:p>
                  </a:txBody>
                  <a:tcPr>
                    <a:solidFill>
                      <a:srgbClr val="21262E"/>
                    </a:solidFill>
                  </a:tcPr>
                </a:tc>
                <a:tc>
                  <a:txBody>
                    <a:bodyPr/>
                    <a:lstStyle/>
                    <a:p>
                      <a:pPr algn="l"/>
                      <a:r>
                        <a:rPr sz="800">
                          <a:solidFill>
                            <a:srgbClr val="E6EDF3"/>
                          </a:solidFill>
                        </a:rPr>
                        <a:t>Assess the risk, review business continuity strategies, identify impacted services, contact stakeholders.</a:t>
                      </a:r>
                    </a:p>
                  </a:txBody>
                  <a:tcPr>
                    <a:solidFill>
                      <a:srgbClr val="21262E"/>
                    </a:solidFill>
                  </a:tcPr>
                </a:tc>
              </a:tr>
            </a:tbl>
          </a:graphicData>
        </a:graphic>
      </p:graphicFrame>
      <p:sp>
        <p:nvSpPr>
          <p:cNvPr id="7" name="Rectangle 6"/>
          <p:cNvSpPr/>
          <p:nvPr/>
        </p:nvSpPr>
        <p:spPr>
          <a:xfrm>
            <a:off x="0" y="6675120"/>
            <a:ext cx="12188952" cy="182880"/>
          </a:xfrm>
          <a:prstGeom prst="rect">
            <a:avLst/>
          </a:prstGeom>
          <a:solidFill>
            <a:srgbClr val="1F6FEB"/>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