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88952"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228600"/>
            <a:ext cx="4572000" cy="365760"/>
          </a:xfrm>
          <a:prstGeom prst="rect">
            <a:avLst/>
          </a:prstGeom>
          <a:noFill/>
        </p:spPr>
        <p:txBody>
          <a:bodyPr wrap="square">
            <a:spAutoFit/>
          </a:bodyPr>
          <a:lstStyle/>
          <a:p>
            <a:pPr algn="l"/>
            <a:r>
              <a:rPr sz="900" b="1" i="0">
                <a:solidFill>
                  <a:srgbClr val="58A6FF"/>
                </a:solidFill>
              </a:rPr>
              <a:t>BC STUDIO</a:t>
            </a:r>
          </a:p>
        </p:txBody>
      </p:sp>
      <p:sp>
        <p:nvSpPr>
          <p:cNvPr id="4" name="Rectangle 3"/>
          <p:cNvSpPr/>
          <p:nvPr/>
        </p:nvSpPr>
        <p:spPr>
          <a:xfrm>
            <a:off x="9601200" y="182880"/>
            <a:ext cx="2194560" cy="411480"/>
          </a:xfrm>
          <a:prstGeom prst="rect">
            <a:avLst/>
          </a:prstGeom>
          <a:solidFill>
            <a:srgbClr val="3D1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0" y="182880"/>
            <a:ext cx="2194560" cy="411480"/>
          </a:xfrm>
          <a:prstGeom prst="rect">
            <a:avLst/>
          </a:prstGeom>
          <a:noFill/>
        </p:spPr>
        <p:txBody>
          <a:bodyPr wrap="square">
            <a:spAutoFit/>
          </a:bodyPr>
          <a:lstStyle/>
          <a:p>
            <a:pPr algn="ctr"/>
            <a:r>
              <a:rPr sz="650" b="1" i="0">
                <a:solidFill>
                  <a:srgbClr val="E3B341"/>
                </a:solidFill>
              </a:rPr>
              <a:t>EXERCISE ONLY — NOT FOR DISTRIBUTION</a:t>
            </a:r>
          </a:p>
        </p:txBody>
      </p:sp>
      <p:sp>
        <p:nvSpPr>
          <p:cNvPr id="6" name="TextBox 5"/>
          <p:cNvSpPr txBox="1"/>
          <p:nvPr/>
        </p:nvSpPr>
        <p:spPr>
          <a:xfrm>
            <a:off x="640080" y="1645920"/>
            <a:ext cx="10881360" cy="2011680"/>
          </a:xfrm>
          <a:prstGeom prst="rect">
            <a:avLst/>
          </a:prstGeom>
          <a:noFill/>
        </p:spPr>
        <p:txBody>
          <a:bodyPr wrap="square">
            <a:spAutoFit/>
          </a:bodyPr>
          <a:lstStyle/>
          <a:p>
            <a:pPr algn="l"/>
            <a:r>
              <a:rPr sz="4200" b="1" i="0">
                <a:solidFill>
                  <a:srgbClr val="FFFFFF"/>
                </a:solidFill>
              </a:rPr>
              <a:t>Severely damaged pipes</a:t>
            </a:r>
          </a:p>
        </p:txBody>
      </p:sp>
      <p:sp>
        <p:nvSpPr>
          <p:cNvPr id="7" name="TextBox 6"/>
          <p:cNvSpPr txBox="1"/>
          <p:nvPr/>
        </p:nvSpPr>
        <p:spPr>
          <a:xfrm>
            <a:off x="640080" y="4343400"/>
            <a:ext cx="10058400" cy="457200"/>
          </a:xfrm>
          <a:prstGeom prst="rect">
            <a:avLst/>
          </a:prstGeom>
          <a:noFill/>
        </p:spPr>
        <p:txBody>
          <a:bodyPr wrap="square">
            <a:spAutoFit/>
          </a:bodyPr>
          <a:lstStyle/>
          <a:p>
            <a:pPr algn="l"/>
            <a:r>
              <a:rPr sz="1300" b="0" i="0">
                <a:solidFill>
                  <a:srgbClr val="8B949E"/>
                </a:solidFill>
              </a:rPr>
              <a:t>Tabletop  |  120 minutes</a:t>
            </a:r>
          </a:p>
        </p:txBody>
      </p:sp>
      <p:sp>
        <p:nvSpPr>
          <p:cNvPr id="8" name="Rectangle 7"/>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3FB950"/>
                </a:solidFill>
              </a:rPr>
              <a:t>EXERCISE ONLY — NOT FOR OPERATIONAL USE</a:t>
            </a:r>
          </a:p>
        </p:txBody>
      </p:sp>
      <p:sp>
        <p:nvSpPr>
          <p:cNvPr id="5" name="Rectangle 4"/>
          <p:cNvSpPr/>
          <p:nvPr/>
        </p:nvSpPr>
        <p:spPr>
          <a:xfrm>
            <a:off x="365760" y="384048"/>
            <a:ext cx="868680" cy="6858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006</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6 of 10</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T+45 min  |  External Pressure  |  via Phone Call  |  Communications</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Local News Reporter  →  Communications Lead</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Media Interest</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Reporter: We've heard about the water issue. What's being done to fix it? Is it safe to drink?</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Prepare and deliver a holding statement for the media.</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Consistent and factual media response.</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Test the team's ability to handle media inquiries.</a:t>
            </a:r>
          </a:p>
        </p:txBody>
      </p:sp>
      <p:sp>
        <p:nvSpPr>
          <p:cNvPr id="20" name="Rectangle 19"/>
          <p:cNvSpPr/>
          <p:nvPr/>
        </p:nvSpPr>
        <p:spPr>
          <a:xfrm>
            <a:off x="0" y="6675120"/>
            <a:ext cx="12188952" cy="1828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3FB950"/>
                </a:solidFill>
              </a:rPr>
              <a:t>EXERCISE ONLY — NOT FOR OPERATIONAL USE</a:t>
            </a:r>
          </a:p>
        </p:txBody>
      </p:sp>
      <p:sp>
        <p:nvSpPr>
          <p:cNvPr id="5" name="Rectangle 4"/>
          <p:cNvSpPr/>
          <p:nvPr/>
        </p:nvSpPr>
        <p:spPr>
          <a:xfrm>
            <a:off x="365760" y="384048"/>
            <a:ext cx="868680" cy="6858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007</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7 of 10</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T+53 min  |  Complication  |  via Email  |  Communications</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Major Industrial Client  →  Customer Service</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Industrial Client Escalation</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Subject: Urgent: Water Supply Issue
Dear Barwon Water,
Our operations are severely impacted by the water supply issue. We need an immediate update on the expected restoration timeline.
Regards,
Industrial Client</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Communicate restoration plans and timelines to key industrial clients.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Effective and timely communication with industrial clients.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Increase pressure from key clients to prioritize restoration efforts.</a:t>
            </a:r>
          </a:p>
        </p:txBody>
      </p:sp>
      <p:sp>
        <p:nvSpPr>
          <p:cNvPr id="20" name="Rectangle 19"/>
          <p:cNvSpPr/>
          <p:nvPr/>
        </p:nvSpPr>
        <p:spPr>
          <a:xfrm>
            <a:off x="0" y="6675120"/>
            <a:ext cx="12188952" cy="1828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E3B341"/>
                </a:solidFill>
              </a:rPr>
              <a:t>EXERCISE ONLY — NOT FOR OPERATIONAL USE</a:t>
            </a:r>
          </a:p>
        </p:txBody>
      </p:sp>
      <p:sp>
        <p:nvSpPr>
          <p:cNvPr id="5" name="Rectangle 4"/>
          <p:cNvSpPr/>
          <p:nvPr/>
        </p:nvSpPr>
        <p:spPr>
          <a:xfrm>
            <a:off x="365760" y="384048"/>
            <a:ext cx="868680" cy="68580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008</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8 of 10</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T+61 min  |  Decision Point  |  via Executive Request  |  Decision Point</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Crisis Management Team Lead  →  Operations Manager</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Decision Time: Water Rationing</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We need to consider water rationing for affected areas. Please provide an assessment of impact and feasibility.</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Assess and propose a water rationing plan.</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Balanced decision on resource allocation with documented rationale.</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Drive decision-making on resource allocation.</a:t>
            </a:r>
          </a:p>
        </p:txBody>
      </p:sp>
      <p:sp>
        <p:nvSpPr>
          <p:cNvPr id="20" name="Rectangle 19"/>
          <p:cNvSpPr/>
          <p:nvPr/>
        </p:nvSpPr>
        <p:spPr>
          <a:xfrm>
            <a:off x="0" y="6675120"/>
            <a:ext cx="12188952" cy="18288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F85149"/>
                </a:solidFill>
              </a:rPr>
              <a:t>EXERCISE ONLY — NOT FOR OPERATIONAL USE</a:t>
            </a:r>
          </a:p>
        </p:txBody>
      </p:sp>
      <p:sp>
        <p:nvSpPr>
          <p:cNvPr id="5" name="Rectangle 4"/>
          <p:cNvSpPr/>
          <p:nvPr/>
        </p:nvSpPr>
        <p:spPr>
          <a:xfrm>
            <a:off x="365760" y="384048"/>
            <a:ext cx="868680" cy="68580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009</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9 of 10</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T+69 min  |  Decision Point  |  via Regulator Notice  |  Action Required</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Water Authority  →  Regulatory Affairs</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Stakeholder Pressure: Regulatory Deadline</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Ref: 2023/09 Water Incident
Barwon Water,
Please submit your incident report by end of business today, detailing the cause, impact, and mitigation actions. Non-compliance may result in penalties.
Regards,
Water Authority</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Compile and submit the required incident report to the regulator.</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Compliance with regulatory reporting obligations.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Ensure compliance with regulatory reporting requirements.</a:t>
            </a:r>
          </a:p>
        </p:txBody>
      </p:sp>
      <p:sp>
        <p:nvSpPr>
          <p:cNvPr id="20" name="Rectangle 19"/>
          <p:cNvSpPr/>
          <p:nvPr/>
        </p:nvSpPr>
        <p:spPr>
          <a:xfrm>
            <a:off x="0" y="6675120"/>
            <a:ext cx="12188952" cy="18288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F85149"/>
                </a:solidFill>
              </a:rPr>
              <a:t>EXERCISE ONLY — NOT FOR OPERATIONAL USE</a:t>
            </a:r>
          </a:p>
        </p:txBody>
      </p:sp>
      <p:sp>
        <p:nvSpPr>
          <p:cNvPr id="5" name="Rectangle 4"/>
          <p:cNvSpPr/>
          <p:nvPr/>
        </p:nvSpPr>
        <p:spPr>
          <a:xfrm>
            <a:off x="365760" y="384048"/>
            <a:ext cx="868680" cy="68580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010</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10 of 10</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T+77 min  |  Recovery Initiation  |  via Teams / Slack  |  Action Required</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Operations Manager  →  Business Recovery Teams</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Recovery Initiation: Return to Normal</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We've started repairs on the damaged pipes. Let's plan for a gradual return to normal operations over the next 48 hours.</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Initiate recovery plans and communicate timelines for service restoration.</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Effective initiation of recovery plans and communication of return-to-normal timelines.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Transition focus to recovery and restoration of services.</a:t>
            </a:r>
          </a:p>
        </p:txBody>
      </p:sp>
      <p:sp>
        <p:nvSpPr>
          <p:cNvPr id="20" name="Rectangle 19"/>
          <p:cNvSpPr/>
          <p:nvPr/>
        </p:nvSpPr>
        <p:spPr>
          <a:xfrm>
            <a:off x="0" y="6675120"/>
            <a:ext cx="12188952" cy="18288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9144000" cy="457200"/>
          </a:xfrm>
          <a:prstGeom prst="rect">
            <a:avLst/>
          </a:prstGeom>
          <a:noFill/>
        </p:spPr>
        <p:txBody>
          <a:bodyPr wrap="square">
            <a:spAutoFit/>
          </a:bodyPr>
          <a:lstStyle/>
          <a:p>
            <a:pPr algn="l"/>
            <a:r>
              <a:rPr sz="1000" b="1" i="0">
                <a:solidFill>
                  <a:srgbClr val="58A6FF"/>
                </a:solidFill>
              </a:rPr>
              <a:t>MASTER SCENARIO EVENTS LIST (MSEL)</a:t>
            </a:r>
          </a:p>
        </p:txBody>
      </p:sp>
      <p:sp>
        <p:nvSpPr>
          <p:cNvPr id="4" name="TextBox 3"/>
          <p:cNvSpPr txBox="1"/>
          <p:nvPr/>
        </p:nvSpPr>
        <p:spPr>
          <a:xfrm>
            <a:off x="548640" y="594360"/>
            <a:ext cx="10972800" cy="457200"/>
          </a:xfrm>
          <a:prstGeom prst="rect">
            <a:avLst/>
          </a:prstGeom>
          <a:noFill/>
        </p:spPr>
        <p:txBody>
          <a:bodyPr wrap="square">
            <a:spAutoFit/>
          </a:bodyPr>
          <a:lstStyle/>
          <a:p>
            <a:pPr algn="l"/>
            <a:r>
              <a:rPr sz="1800" b="1" i="0">
                <a:solidFill>
                  <a:srgbClr val="FFFFFF"/>
                </a:solidFill>
              </a:rPr>
              <a:t>Severely damaged pipes</a:t>
            </a:r>
          </a:p>
        </p:txBody>
      </p:sp>
      <p:sp>
        <p:nvSpPr>
          <p:cNvPr id="5" name="Rectangle 4"/>
          <p:cNvSpPr/>
          <p:nvPr/>
        </p:nvSpPr>
        <p:spPr>
          <a:xfrm>
            <a:off x="365760" y="109728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Table 5"/>
          <p:cNvGraphicFramePr>
            <a:graphicFrameLocks noGrp="1"/>
          </p:cNvGraphicFramePr>
          <p:nvPr/>
        </p:nvGraphicFramePr>
        <p:xfrm>
          <a:off x="365760" y="1234440"/>
          <a:ext cx="11795760" cy="3218688"/>
        </p:xfrm>
        <a:graphic>
          <a:graphicData uri="http://schemas.openxmlformats.org/drawingml/2006/table">
            <a:tbl>
              <a:tblPr firstRow="1" bandRow="1">
                <a:tableStyleId>{5C22544A-7EE6-4342-B048-85BDC9FD1C3A}</a:tableStyleId>
              </a:tblPr>
              <a:tblGrid>
                <a:gridCol w="457200"/>
                <a:gridCol w="548640"/>
                <a:gridCol w="1645920"/>
                <a:gridCol w="1097280"/>
                <a:gridCol w="3291840"/>
                <a:gridCol w="4754880"/>
              </a:tblGrid>
              <a:tr h="292608">
                <a:tc>
                  <a:txBody>
                    <a:bodyPr/>
                    <a:lstStyle/>
                    <a:p>
                      <a:pPr algn="ctr"/>
                      <a:r>
                        <a:rPr sz="850" b="1">
                          <a:solidFill>
                            <a:srgbClr val="FFFFFF"/>
                          </a:solidFill>
                        </a:rPr>
                        <a:t>#</a:t>
                      </a:r>
                    </a:p>
                  </a:txBody>
                  <a:tcPr>
                    <a:solidFill>
                      <a:srgbClr val="1F6FEB"/>
                    </a:solidFill>
                  </a:tcPr>
                </a:tc>
                <a:tc>
                  <a:txBody>
                    <a:bodyPr/>
                    <a:lstStyle/>
                    <a:p>
                      <a:pPr algn="ctr"/>
                      <a:r>
                        <a:rPr sz="850" b="1">
                          <a:solidFill>
                            <a:srgbClr val="FFFFFF"/>
                          </a:solidFill>
                        </a:rPr>
                        <a:t>T+</a:t>
                      </a:r>
                    </a:p>
                  </a:txBody>
                  <a:tcPr>
                    <a:solidFill>
                      <a:srgbClr val="1F6FEB"/>
                    </a:solidFill>
                  </a:tcPr>
                </a:tc>
                <a:tc>
                  <a:txBody>
                    <a:bodyPr/>
                    <a:lstStyle/>
                    <a:p>
                      <a:pPr algn="ctr"/>
                      <a:r>
                        <a:rPr sz="850" b="1">
                          <a:solidFill>
                            <a:srgbClr val="FFFFFF"/>
                          </a:solidFill>
                        </a:rPr>
                        <a:t>Phase</a:t>
                      </a:r>
                    </a:p>
                  </a:txBody>
                  <a:tcPr>
                    <a:solidFill>
                      <a:srgbClr val="1F6FEB"/>
                    </a:solidFill>
                  </a:tcPr>
                </a:tc>
                <a:tc>
                  <a:txBody>
                    <a:bodyPr/>
                    <a:lstStyle/>
                    <a:p>
                      <a:pPr algn="ctr"/>
                      <a:r>
                        <a:rPr sz="850" b="1">
                          <a:solidFill>
                            <a:srgbClr val="FFFFFF"/>
                          </a:solidFill>
                        </a:rPr>
                        <a:t>Channel</a:t>
                      </a:r>
                    </a:p>
                  </a:txBody>
                  <a:tcPr>
                    <a:solidFill>
                      <a:srgbClr val="1F6FEB"/>
                    </a:solidFill>
                  </a:tcPr>
                </a:tc>
                <a:tc>
                  <a:txBody>
                    <a:bodyPr/>
                    <a:lstStyle/>
                    <a:p>
                      <a:pPr algn="ctr"/>
                      <a:r>
                        <a:rPr sz="850" b="1">
                          <a:solidFill>
                            <a:srgbClr val="FFFFFF"/>
                          </a:solidFill>
                        </a:rPr>
                        <a:t>Title</a:t>
                      </a:r>
                    </a:p>
                  </a:txBody>
                  <a:tcPr>
                    <a:solidFill>
                      <a:srgbClr val="1F6FEB"/>
                    </a:solidFill>
                  </a:tcPr>
                </a:tc>
                <a:tc>
                  <a:txBody>
                    <a:bodyPr/>
                    <a:lstStyle/>
                    <a:p>
                      <a:pPr algn="ctr"/>
                      <a:r>
                        <a:rPr sz="850" b="1">
                          <a:solidFill>
                            <a:srgbClr val="FFFFFF"/>
                          </a:solidFill>
                        </a:rPr>
                        <a:t>Expected Actions</a:t>
                      </a:r>
                    </a:p>
                  </a:txBody>
                  <a:tcPr>
                    <a:solidFill>
                      <a:srgbClr val="1F6FEB"/>
                    </a:solidFill>
                  </a:tcPr>
                </a:tc>
              </a:tr>
              <a:tr h="292608">
                <a:tc>
                  <a:txBody>
                    <a:bodyPr/>
                    <a:lstStyle/>
                    <a:p>
                      <a:pPr algn="ctr"/>
                      <a:r>
                        <a:rPr sz="800">
                          <a:solidFill>
                            <a:srgbClr val="E6EDF3"/>
                          </a:solidFill>
                        </a:rPr>
                        <a:t>001</a:t>
                      </a:r>
                    </a:p>
                  </a:txBody>
                  <a:tcPr>
                    <a:solidFill>
                      <a:srgbClr val="161B22"/>
                    </a:solidFill>
                  </a:tcPr>
                </a:tc>
                <a:tc>
                  <a:txBody>
                    <a:bodyPr/>
                    <a:lstStyle/>
                    <a:p>
                      <a:pPr algn="ctr"/>
                      <a:r>
                        <a:rPr sz="800">
                          <a:solidFill>
                            <a:srgbClr val="E6EDF3"/>
                          </a:solidFill>
                        </a:rPr>
                        <a:t>+5m</a:t>
                      </a:r>
                    </a:p>
                  </a:txBody>
                  <a:tcPr>
                    <a:solidFill>
                      <a:srgbClr val="161B22"/>
                    </a:solidFill>
                  </a:tcPr>
                </a:tc>
                <a:tc>
                  <a:txBody>
                    <a:bodyPr/>
                    <a:lstStyle/>
                    <a:p>
                      <a:pPr algn="ctr"/>
                      <a:r>
                        <a:rPr sz="800">
                          <a:solidFill>
                            <a:srgbClr val="E6EDF3"/>
                          </a:solidFill>
                        </a:rPr>
                        <a:t>Initial Alert</a:t>
                      </a:r>
                    </a:p>
                  </a:txBody>
                  <a:tcPr>
                    <a:solidFill>
                      <a:srgbClr val="161B22"/>
                    </a:solidFill>
                  </a:tcPr>
                </a:tc>
                <a:tc>
                  <a:txBody>
                    <a:bodyPr/>
                    <a:lstStyle/>
                    <a:p>
                      <a:pPr algn="ctr"/>
                      <a:r>
                        <a:rPr sz="800">
                          <a:solidFill>
                            <a:srgbClr val="E6EDF3"/>
                          </a:solidFill>
                        </a:rPr>
                        <a:t>Email</a:t>
                      </a:r>
                    </a:p>
                  </a:txBody>
                  <a:tcPr>
                    <a:solidFill>
                      <a:srgbClr val="161B22"/>
                    </a:solidFill>
                  </a:tcPr>
                </a:tc>
                <a:tc>
                  <a:txBody>
                    <a:bodyPr/>
                    <a:lstStyle/>
                    <a:p>
                      <a:pPr algn="l"/>
                      <a:r>
                        <a:rPr sz="800">
                          <a:solidFill>
                            <a:srgbClr val="E6EDF3"/>
                          </a:solidFill>
                        </a:rPr>
                        <a:t>Initial Alert: Water Pressure Drop</a:t>
                      </a:r>
                    </a:p>
                  </a:txBody>
                  <a:tcPr>
                    <a:solidFill>
                      <a:srgbClr val="161B22"/>
                    </a:solidFill>
                  </a:tcPr>
                </a:tc>
                <a:tc>
                  <a:txBody>
                    <a:bodyPr/>
                    <a:lstStyle/>
                    <a:p>
                      <a:pPr algn="l"/>
                      <a:r>
                        <a:rPr sz="800">
                          <a:solidFill>
                            <a:srgbClr val="E6EDF3"/>
                          </a:solidFill>
                        </a:rPr>
                        <a:t>Crisis Management Team (CMT) activation and initial assessment of situation.</a:t>
                      </a:r>
                    </a:p>
                  </a:txBody>
                  <a:tcPr>
                    <a:solidFill>
                      <a:srgbClr val="161B22"/>
                    </a:solidFill>
                  </a:tcPr>
                </a:tc>
              </a:tr>
              <a:tr h="292608">
                <a:tc>
                  <a:txBody>
                    <a:bodyPr/>
                    <a:lstStyle/>
                    <a:p>
                      <a:pPr algn="ctr"/>
                      <a:r>
                        <a:rPr sz="800">
                          <a:solidFill>
                            <a:srgbClr val="E6EDF3"/>
                          </a:solidFill>
                        </a:rPr>
                        <a:t>002</a:t>
                      </a:r>
                    </a:p>
                  </a:txBody>
                  <a:tcPr>
                    <a:solidFill>
                      <a:srgbClr val="21262E"/>
                    </a:solidFill>
                  </a:tcPr>
                </a:tc>
                <a:tc>
                  <a:txBody>
                    <a:bodyPr/>
                    <a:lstStyle/>
                    <a:p>
                      <a:pPr algn="ctr"/>
                      <a:r>
                        <a:rPr sz="800">
                          <a:solidFill>
                            <a:srgbClr val="E6EDF3"/>
                          </a:solidFill>
                        </a:rPr>
                        <a:t>+13m</a:t>
                      </a:r>
                    </a:p>
                  </a:txBody>
                  <a:tcPr>
                    <a:solidFill>
                      <a:srgbClr val="21262E"/>
                    </a:solidFill>
                  </a:tcPr>
                </a:tc>
                <a:tc>
                  <a:txBody>
                    <a:bodyPr/>
                    <a:lstStyle/>
                    <a:p>
                      <a:pPr algn="ctr"/>
                      <a:r>
                        <a:rPr sz="800">
                          <a:solidFill>
                            <a:srgbClr val="E6EDF3"/>
                          </a:solidFill>
                        </a:rPr>
                        <a:t>Situation Development</a:t>
                      </a:r>
                    </a:p>
                  </a:txBody>
                  <a:tcPr>
                    <a:solidFill>
                      <a:srgbClr val="21262E"/>
                    </a:solidFill>
                  </a:tcPr>
                </a:tc>
                <a:tc>
                  <a:txBody>
                    <a:bodyPr/>
                    <a:lstStyle/>
                    <a:p>
                      <a:pPr algn="ctr"/>
                      <a:r>
                        <a:rPr sz="800">
                          <a:solidFill>
                            <a:srgbClr val="E6EDF3"/>
                          </a:solidFill>
                        </a:rPr>
                        <a:t>Phone Call</a:t>
                      </a:r>
                    </a:p>
                  </a:txBody>
                  <a:tcPr>
                    <a:solidFill>
                      <a:srgbClr val="21262E"/>
                    </a:solidFill>
                  </a:tcPr>
                </a:tc>
                <a:tc>
                  <a:txBody>
                    <a:bodyPr/>
                    <a:lstStyle/>
                    <a:p>
                      <a:pPr algn="l"/>
                      <a:r>
                        <a:rPr sz="800">
                          <a:solidFill>
                            <a:srgbClr val="E6EDF3"/>
                          </a:solidFill>
                        </a:rPr>
                        <a:t>Site Assessment Update</a:t>
                      </a:r>
                    </a:p>
                  </a:txBody>
                  <a:tcPr>
                    <a:solidFill>
                      <a:srgbClr val="21262E"/>
                    </a:solidFill>
                  </a:tcPr>
                </a:tc>
                <a:tc>
                  <a:txBody>
                    <a:bodyPr/>
                    <a:lstStyle/>
                    <a:p>
                      <a:pPr algn="l"/>
                      <a:r>
                        <a:rPr sz="800">
                          <a:solidFill>
                            <a:srgbClr val="E6EDF3"/>
                          </a:solidFill>
                        </a:rPr>
                        <a:t>Participants should escalate the issue and begin contamination risk assessment.</a:t>
                      </a:r>
                    </a:p>
                  </a:txBody>
                  <a:tcPr>
                    <a:solidFill>
                      <a:srgbClr val="21262E"/>
                    </a:solidFill>
                  </a:tcPr>
                </a:tc>
              </a:tr>
              <a:tr h="292608">
                <a:tc>
                  <a:txBody>
                    <a:bodyPr/>
                    <a:lstStyle/>
                    <a:p>
                      <a:pPr algn="ctr"/>
                      <a:r>
                        <a:rPr sz="800">
                          <a:solidFill>
                            <a:srgbClr val="E6EDF3"/>
                          </a:solidFill>
                        </a:rPr>
                        <a:t>003</a:t>
                      </a:r>
                    </a:p>
                  </a:txBody>
                  <a:tcPr>
                    <a:solidFill>
                      <a:srgbClr val="161B22"/>
                    </a:solidFill>
                  </a:tcPr>
                </a:tc>
                <a:tc>
                  <a:txBody>
                    <a:bodyPr/>
                    <a:lstStyle/>
                    <a:p>
                      <a:pPr algn="ctr"/>
                      <a:r>
                        <a:rPr sz="800">
                          <a:solidFill>
                            <a:srgbClr val="E6EDF3"/>
                          </a:solidFill>
                        </a:rPr>
                        <a:t>+21m</a:t>
                      </a:r>
                    </a:p>
                  </a:txBody>
                  <a:tcPr>
                    <a:solidFill>
                      <a:srgbClr val="161B22"/>
                    </a:solidFill>
                  </a:tcPr>
                </a:tc>
                <a:tc>
                  <a:txBody>
                    <a:bodyPr/>
                    <a:lstStyle/>
                    <a:p>
                      <a:pPr algn="ctr"/>
                      <a:r>
                        <a:rPr sz="800">
                          <a:solidFill>
                            <a:srgbClr val="E6EDF3"/>
                          </a:solidFill>
                        </a:rPr>
                        <a:t>Escalation</a:t>
                      </a:r>
                    </a:p>
                  </a:txBody>
                  <a:tcPr>
                    <a:solidFill>
                      <a:srgbClr val="161B22"/>
                    </a:solidFill>
                  </a:tcPr>
                </a:tc>
                <a:tc>
                  <a:txBody>
                    <a:bodyPr/>
                    <a:lstStyle/>
                    <a:p>
                      <a:pPr algn="ctr"/>
                      <a:r>
                        <a:rPr sz="800">
                          <a:solidFill>
                            <a:srgbClr val="E6EDF3"/>
                          </a:solidFill>
                        </a:rPr>
                        <a:t>Teams / Slack</a:t>
                      </a:r>
                    </a:p>
                  </a:txBody>
                  <a:tcPr>
                    <a:solidFill>
                      <a:srgbClr val="161B22"/>
                    </a:solidFill>
                  </a:tcPr>
                </a:tc>
                <a:tc>
                  <a:txBody>
                    <a:bodyPr/>
                    <a:lstStyle/>
                    <a:p>
                      <a:pPr algn="l"/>
                      <a:r>
                        <a:rPr sz="800">
                          <a:solidFill>
                            <a:srgbClr val="E6EDF3"/>
                          </a:solidFill>
                        </a:rPr>
                        <a:t>Regulator Inquiry</a:t>
                      </a:r>
                    </a:p>
                  </a:txBody>
                  <a:tcPr>
                    <a:solidFill>
                      <a:srgbClr val="161B22"/>
                    </a:solidFill>
                  </a:tcPr>
                </a:tc>
                <a:tc>
                  <a:txBody>
                    <a:bodyPr/>
                    <a:lstStyle/>
                    <a:p>
                      <a:pPr algn="l"/>
                      <a:r>
                        <a:rPr sz="800">
                          <a:solidFill>
                            <a:srgbClr val="E6EDF3"/>
                          </a:solidFill>
                        </a:rPr>
                        <a:t>Draft and approve a response to satisfy regulatory requirements.</a:t>
                      </a:r>
                    </a:p>
                  </a:txBody>
                  <a:tcPr>
                    <a:solidFill>
                      <a:srgbClr val="161B22"/>
                    </a:solidFill>
                  </a:tcPr>
                </a:tc>
              </a:tr>
              <a:tr h="292608">
                <a:tc>
                  <a:txBody>
                    <a:bodyPr/>
                    <a:lstStyle/>
                    <a:p>
                      <a:pPr algn="ctr"/>
                      <a:r>
                        <a:rPr sz="800">
                          <a:solidFill>
                            <a:srgbClr val="E6EDF3"/>
                          </a:solidFill>
                        </a:rPr>
                        <a:t>004</a:t>
                      </a:r>
                    </a:p>
                  </a:txBody>
                  <a:tcPr>
                    <a:solidFill>
                      <a:srgbClr val="21262E"/>
                    </a:solidFill>
                  </a:tcPr>
                </a:tc>
                <a:tc>
                  <a:txBody>
                    <a:bodyPr/>
                    <a:lstStyle/>
                    <a:p>
                      <a:pPr algn="ctr"/>
                      <a:r>
                        <a:rPr sz="800">
                          <a:solidFill>
                            <a:srgbClr val="E6EDF3"/>
                          </a:solidFill>
                        </a:rPr>
                        <a:t>+29m</a:t>
                      </a:r>
                    </a:p>
                  </a:txBody>
                  <a:tcPr>
                    <a:solidFill>
                      <a:srgbClr val="21262E"/>
                    </a:solidFill>
                  </a:tcPr>
                </a:tc>
                <a:tc>
                  <a:txBody>
                    <a:bodyPr/>
                    <a:lstStyle/>
                    <a:p>
                      <a:pPr algn="ctr"/>
                      <a:r>
                        <a:rPr sz="800">
                          <a:solidFill>
                            <a:srgbClr val="E6EDF3"/>
                          </a:solidFill>
                        </a:rPr>
                        <a:t>Escalation</a:t>
                      </a:r>
                    </a:p>
                  </a:txBody>
                  <a:tcPr>
                    <a:solidFill>
                      <a:srgbClr val="21262E"/>
                    </a:solidFill>
                  </a:tcPr>
                </a:tc>
                <a:tc>
                  <a:txBody>
                    <a:bodyPr/>
                    <a:lstStyle/>
                    <a:p>
                      <a:pPr algn="ctr"/>
                      <a:r>
                        <a:rPr sz="800">
                          <a:solidFill>
                            <a:srgbClr val="E6EDF3"/>
                          </a:solidFill>
                        </a:rPr>
                        <a:t>Social Media Post</a:t>
                      </a:r>
                    </a:p>
                  </a:txBody>
                  <a:tcPr>
                    <a:solidFill>
                      <a:srgbClr val="21262E"/>
                    </a:solidFill>
                  </a:tcPr>
                </a:tc>
                <a:tc>
                  <a:txBody>
                    <a:bodyPr/>
                    <a:lstStyle/>
                    <a:p>
                      <a:pPr algn="l"/>
                      <a:r>
                        <a:rPr sz="800">
                          <a:solidFill>
                            <a:srgbClr val="E6EDF3"/>
                          </a:solidFill>
                        </a:rPr>
                        <a:t>Public Concern on Social Media</a:t>
                      </a:r>
                    </a:p>
                  </a:txBody>
                  <a:tcPr>
                    <a:solidFill>
                      <a:srgbClr val="21262E"/>
                    </a:solidFill>
                  </a:tcPr>
                </a:tc>
                <a:tc>
                  <a:txBody>
                    <a:bodyPr/>
                    <a:lstStyle/>
                    <a:p>
                      <a:pPr algn="l"/>
                      <a:r>
                        <a:rPr sz="800">
                          <a:solidFill>
                            <a:srgbClr val="E6EDF3"/>
                          </a:solidFill>
                        </a:rPr>
                        <a:t>Dispatch public communication team to address public concerns.</a:t>
                      </a:r>
                    </a:p>
                  </a:txBody>
                  <a:tcPr>
                    <a:solidFill>
                      <a:srgbClr val="21262E"/>
                    </a:solidFill>
                  </a:tcPr>
                </a:tc>
              </a:tr>
              <a:tr h="292608">
                <a:tc>
                  <a:txBody>
                    <a:bodyPr/>
                    <a:lstStyle/>
                    <a:p>
                      <a:pPr algn="ctr"/>
                      <a:r>
                        <a:rPr sz="800">
                          <a:solidFill>
                            <a:srgbClr val="E6EDF3"/>
                          </a:solidFill>
                        </a:rPr>
                        <a:t>005</a:t>
                      </a:r>
                    </a:p>
                  </a:txBody>
                  <a:tcPr>
                    <a:solidFill>
                      <a:srgbClr val="161B22"/>
                    </a:solidFill>
                  </a:tcPr>
                </a:tc>
                <a:tc>
                  <a:txBody>
                    <a:bodyPr/>
                    <a:lstStyle/>
                    <a:p>
                      <a:pPr algn="ctr"/>
                      <a:r>
                        <a:rPr sz="800">
                          <a:solidFill>
                            <a:srgbClr val="E6EDF3"/>
                          </a:solidFill>
                        </a:rPr>
                        <a:t>+37m</a:t>
                      </a:r>
                    </a:p>
                  </a:txBody>
                  <a:tcPr>
                    <a:solidFill>
                      <a:srgbClr val="161B22"/>
                    </a:solidFill>
                  </a:tcPr>
                </a:tc>
                <a:tc>
                  <a:txBody>
                    <a:bodyPr/>
                    <a:lstStyle/>
                    <a:p>
                      <a:pPr algn="ctr"/>
                      <a:r>
                        <a:rPr sz="800">
                          <a:solidFill>
                            <a:srgbClr val="E6EDF3"/>
                          </a:solidFill>
                        </a:rPr>
                        <a:t>Complication</a:t>
                      </a:r>
                    </a:p>
                  </a:txBody>
                  <a:tcPr>
                    <a:solidFill>
                      <a:srgbClr val="161B22"/>
                    </a:solidFill>
                  </a:tcPr>
                </a:tc>
                <a:tc>
                  <a:txBody>
                    <a:bodyPr/>
                    <a:lstStyle/>
                    <a:p>
                      <a:pPr algn="ctr"/>
                      <a:r>
                        <a:rPr sz="800">
                          <a:solidFill>
                            <a:srgbClr val="E6EDF3"/>
                          </a:solidFill>
                        </a:rPr>
                        <a:t>Teams / Slack</a:t>
                      </a:r>
                    </a:p>
                  </a:txBody>
                  <a:tcPr>
                    <a:solidFill>
                      <a:srgbClr val="161B22"/>
                    </a:solidFill>
                  </a:tcPr>
                </a:tc>
                <a:tc>
                  <a:txBody>
                    <a:bodyPr/>
                    <a:lstStyle/>
                    <a:p>
                      <a:pPr algn="l"/>
                      <a:r>
                        <a:rPr sz="800">
                          <a:solidFill>
                            <a:srgbClr val="E6EDF3"/>
                          </a:solidFill>
                        </a:rPr>
                        <a:t>Internal Discussion on Contamination Risk</a:t>
                      </a:r>
                    </a:p>
                  </a:txBody>
                  <a:tcPr>
                    <a:solidFill>
                      <a:srgbClr val="161B22"/>
                    </a:solidFill>
                  </a:tcPr>
                </a:tc>
                <a:tc>
                  <a:txBody>
                    <a:bodyPr/>
                    <a:lstStyle/>
                    <a:p>
                      <a:pPr algn="l"/>
                      <a:r>
                        <a:rPr sz="800">
                          <a:solidFill>
                            <a:srgbClr val="E6EDF3"/>
                          </a:solidFill>
                        </a:rPr>
                        <a:t>Evaluate the need for a public safety advisory.</a:t>
                      </a:r>
                    </a:p>
                  </a:txBody>
                  <a:tcPr>
                    <a:solidFill>
                      <a:srgbClr val="161B22"/>
                    </a:solidFill>
                  </a:tcPr>
                </a:tc>
              </a:tr>
              <a:tr h="292608">
                <a:tc>
                  <a:txBody>
                    <a:bodyPr/>
                    <a:lstStyle/>
                    <a:p>
                      <a:pPr algn="ctr"/>
                      <a:r>
                        <a:rPr sz="800">
                          <a:solidFill>
                            <a:srgbClr val="E6EDF3"/>
                          </a:solidFill>
                        </a:rPr>
                        <a:t>006</a:t>
                      </a:r>
                    </a:p>
                  </a:txBody>
                  <a:tcPr>
                    <a:solidFill>
                      <a:srgbClr val="21262E"/>
                    </a:solidFill>
                  </a:tcPr>
                </a:tc>
                <a:tc>
                  <a:txBody>
                    <a:bodyPr/>
                    <a:lstStyle/>
                    <a:p>
                      <a:pPr algn="ctr"/>
                      <a:r>
                        <a:rPr sz="800">
                          <a:solidFill>
                            <a:srgbClr val="E6EDF3"/>
                          </a:solidFill>
                        </a:rPr>
                        <a:t>+45m</a:t>
                      </a:r>
                    </a:p>
                  </a:txBody>
                  <a:tcPr>
                    <a:solidFill>
                      <a:srgbClr val="21262E"/>
                    </a:solidFill>
                  </a:tcPr>
                </a:tc>
                <a:tc>
                  <a:txBody>
                    <a:bodyPr/>
                    <a:lstStyle/>
                    <a:p>
                      <a:pPr algn="ctr"/>
                      <a:r>
                        <a:rPr sz="800">
                          <a:solidFill>
                            <a:srgbClr val="E6EDF3"/>
                          </a:solidFill>
                        </a:rPr>
                        <a:t>External Pressure</a:t>
                      </a:r>
                    </a:p>
                  </a:txBody>
                  <a:tcPr>
                    <a:solidFill>
                      <a:srgbClr val="21262E"/>
                    </a:solidFill>
                  </a:tcPr>
                </a:tc>
                <a:tc>
                  <a:txBody>
                    <a:bodyPr/>
                    <a:lstStyle/>
                    <a:p>
                      <a:pPr algn="ctr"/>
                      <a:r>
                        <a:rPr sz="800">
                          <a:solidFill>
                            <a:srgbClr val="E6EDF3"/>
                          </a:solidFill>
                        </a:rPr>
                        <a:t>Phone Call</a:t>
                      </a:r>
                    </a:p>
                  </a:txBody>
                  <a:tcPr>
                    <a:solidFill>
                      <a:srgbClr val="21262E"/>
                    </a:solidFill>
                  </a:tcPr>
                </a:tc>
                <a:tc>
                  <a:txBody>
                    <a:bodyPr/>
                    <a:lstStyle/>
                    <a:p>
                      <a:pPr algn="l"/>
                      <a:r>
                        <a:rPr sz="800">
                          <a:solidFill>
                            <a:srgbClr val="E6EDF3"/>
                          </a:solidFill>
                        </a:rPr>
                        <a:t>Media Interest</a:t>
                      </a:r>
                    </a:p>
                  </a:txBody>
                  <a:tcPr>
                    <a:solidFill>
                      <a:srgbClr val="21262E"/>
                    </a:solidFill>
                  </a:tcPr>
                </a:tc>
                <a:tc>
                  <a:txBody>
                    <a:bodyPr/>
                    <a:lstStyle/>
                    <a:p>
                      <a:pPr algn="l"/>
                      <a:r>
                        <a:rPr sz="800">
                          <a:solidFill>
                            <a:srgbClr val="E6EDF3"/>
                          </a:solidFill>
                        </a:rPr>
                        <a:t>Prepare and deliver a holding statement for the media.</a:t>
                      </a:r>
                    </a:p>
                  </a:txBody>
                  <a:tcPr>
                    <a:solidFill>
                      <a:srgbClr val="21262E"/>
                    </a:solidFill>
                  </a:tcPr>
                </a:tc>
              </a:tr>
              <a:tr h="292608">
                <a:tc>
                  <a:txBody>
                    <a:bodyPr/>
                    <a:lstStyle/>
                    <a:p>
                      <a:pPr algn="ctr"/>
                      <a:r>
                        <a:rPr sz="800">
                          <a:solidFill>
                            <a:srgbClr val="E6EDF3"/>
                          </a:solidFill>
                        </a:rPr>
                        <a:t>007</a:t>
                      </a:r>
                    </a:p>
                  </a:txBody>
                  <a:tcPr>
                    <a:solidFill>
                      <a:srgbClr val="161B22"/>
                    </a:solidFill>
                  </a:tcPr>
                </a:tc>
                <a:tc>
                  <a:txBody>
                    <a:bodyPr/>
                    <a:lstStyle/>
                    <a:p>
                      <a:pPr algn="ctr"/>
                      <a:r>
                        <a:rPr sz="800">
                          <a:solidFill>
                            <a:srgbClr val="E6EDF3"/>
                          </a:solidFill>
                        </a:rPr>
                        <a:t>+53m</a:t>
                      </a:r>
                    </a:p>
                  </a:txBody>
                  <a:tcPr>
                    <a:solidFill>
                      <a:srgbClr val="161B22"/>
                    </a:solidFill>
                  </a:tcPr>
                </a:tc>
                <a:tc>
                  <a:txBody>
                    <a:bodyPr/>
                    <a:lstStyle/>
                    <a:p>
                      <a:pPr algn="ctr"/>
                      <a:r>
                        <a:rPr sz="800">
                          <a:solidFill>
                            <a:srgbClr val="E6EDF3"/>
                          </a:solidFill>
                        </a:rPr>
                        <a:t>Complication</a:t>
                      </a:r>
                    </a:p>
                  </a:txBody>
                  <a:tcPr>
                    <a:solidFill>
                      <a:srgbClr val="161B22"/>
                    </a:solidFill>
                  </a:tcPr>
                </a:tc>
                <a:tc>
                  <a:txBody>
                    <a:bodyPr/>
                    <a:lstStyle/>
                    <a:p>
                      <a:pPr algn="ctr"/>
                      <a:r>
                        <a:rPr sz="800">
                          <a:solidFill>
                            <a:srgbClr val="E6EDF3"/>
                          </a:solidFill>
                        </a:rPr>
                        <a:t>Email</a:t>
                      </a:r>
                    </a:p>
                  </a:txBody>
                  <a:tcPr>
                    <a:solidFill>
                      <a:srgbClr val="161B22"/>
                    </a:solidFill>
                  </a:tcPr>
                </a:tc>
                <a:tc>
                  <a:txBody>
                    <a:bodyPr/>
                    <a:lstStyle/>
                    <a:p>
                      <a:pPr algn="l"/>
                      <a:r>
                        <a:rPr sz="800">
                          <a:solidFill>
                            <a:srgbClr val="E6EDF3"/>
                          </a:solidFill>
                        </a:rPr>
                        <a:t>Industrial Client Escalation</a:t>
                      </a:r>
                    </a:p>
                  </a:txBody>
                  <a:tcPr>
                    <a:solidFill>
                      <a:srgbClr val="161B22"/>
                    </a:solidFill>
                  </a:tcPr>
                </a:tc>
                <a:tc>
                  <a:txBody>
                    <a:bodyPr/>
                    <a:lstStyle/>
                    <a:p>
                      <a:pPr algn="l"/>
                      <a:r>
                        <a:rPr sz="800">
                          <a:solidFill>
                            <a:srgbClr val="E6EDF3"/>
                          </a:solidFill>
                        </a:rPr>
                        <a:t>Communicate restoration plans and timelines to key industrial clients.</a:t>
                      </a:r>
                    </a:p>
                  </a:txBody>
                  <a:tcPr>
                    <a:solidFill>
                      <a:srgbClr val="161B22"/>
                    </a:solidFill>
                  </a:tcPr>
                </a:tc>
              </a:tr>
              <a:tr h="292608">
                <a:tc>
                  <a:txBody>
                    <a:bodyPr/>
                    <a:lstStyle/>
                    <a:p>
                      <a:pPr algn="ctr"/>
                      <a:r>
                        <a:rPr sz="800">
                          <a:solidFill>
                            <a:srgbClr val="E6EDF3"/>
                          </a:solidFill>
                        </a:rPr>
                        <a:t>008</a:t>
                      </a:r>
                    </a:p>
                  </a:txBody>
                  <a:tcPr>
                    <a:solidFill>
                      <a:srgbClr val="21262E"/>
                    </a:solidFill>
                  </a:tcPr>
                </a:tc>
                <a:tc>
                  <a:txBody>
                    <a:bodyPr/>
                    <a:lstStyle/>
                    <a:p>
                      <a:pPr algn="ctr"/>
                      <a:r>
                        <a:rPr sz="800">
                          <a:solidFill>
                            <a:srgbClr val="E6EDF3"/>
                          </a:solidFill>
                        </a:rPr>
                        <a:t>+61m</a:t>
                      </a:r>
                    </a:p>
                  </a:txBody>
                  <a:tcPr>
                    <a:solidFill>
                      <a:srgbClr val="21262E"/>
                    </a:solidFill>
                  </a:tcPr>
                </a:tc>
                <a:tc>
                  <a:txBody>
                    <a:bodyPr/>
                    <a:lstStyle/>
                    <a:p>
                      <a:pPr algn="ctr"/>
                      <a:r>
                        <a:rPr sz="800">
                          <a:solidFill>
                            <a:srgbClr val="E6EDF3"/>
                          </a:solidFill>
                        </a:rPr>
                        <a:t>Decision Point</a:t>
                      </a:r>
                    </a:p>
                  </a:txBody>
                  <a:tcPr>
                    <a:solidFill>
                      <a:srgbClr val="21262E"/>
                    </a:solidFill>
                  </a:tcPr>
                </a:tc>
                <a:tc>
                  <a:txBody>
                    <a:bodyPr/>
                    <a:lstStyle/>
                    <a:p>
                      <a:pPr algn="ctr"/>
                      <a:r>
                        <a:rPr sz="800">
                          <a:solidFill>
                            <a:srgbClr val="E6EDF3"/>
                          </a:solidFill>
                        </a:rPr>
                        <a:t>Executive Request</a:t>
                      </a:r>
                    </a:p>
                  </a:txBody>
                  <a:tcPr>
                    <a:solidFill>
                      <a:srgbClr val="21262E"/>
                    </a:solidFill>
                  </a:tcPr>
                </a:tc>
                <a:tc>
                  <a:txBody>
                    <a:bodyPr/>
                    <a:lstStyle/>
                    <a:p>
                      <a:pPr algn="l"/>
                      <a:r>
                        <a:rPr sz="800">
                          <a:solidFill>
                            <a:srgbClr val="E6EDF3"/>
                          </a:solidFill>
                        </a:rPr>
                        <a:t>Decision Time: Water Rationing</a:t>
                      </a:r>
                    </a:p>
                  </a:txBody>
                  <a:tcPr>
                    <a:solidFill>
                      <a:srgbClr val="21262E"/>
                    </a:solidFill>
                  </a:tcPr>
                </a:tc>
                <a:tc>
                  <a:txBody>
                    <a:bodyPr/>
                    <a:lstStyle/>
                    <a:p>
                      <a:pPr algn="l"/>
                      <a:r>
                        <a:rPr sz="800">
                          <a:solidFill>
                            <a:srgbClr val="E6EDF3"/>
                          </a:solidFill>
                        </a:rPr>
                        <a:t>Assess and propose a water rationing plan.</a:t>
                      </a:r>
                    </a:p>
                  </a:txBody>
                  <a:tcPr>
                    <a:solidFill>
                      <a:srgbClr val="21262E"/>
                    </a:solidFill>
                  </a:tcPr>
                </a:tc>
              </a:tr>
              <a:tr h="292608">
                <a:tc>
                  <a:txBody>
                    <a:bodyPr/>
                    <a:lstStyle/>
                    <a:p>
                      <a:pPr algn="ctr"/>
                      <a:r>
                        <a:rPr sz="800">
                          <a:solidFill>
                            <a:srgbClr val="E6EDF3"/>
                          </a:solidFill>
                        </a:rPr>
                        <a:t>009</a:t>
                      </a:r>
                    </a:p>
                  </a:txBody>
                  <a:tcPr>
                    <a:solidFill>
                      <a:srgbClr val="161B22"/>
                    </a:solidFill>
                  </a:tcPr>
                </a:tc>
                <a:tc>
                  <a:txBody>
                    <a:bodyPr/>
                    <a:lstStyle/>
                    <a:p>
                      <a:pPr algn="ctr"/>
                      <a:r>
                        <a:rPr sz="800">
                          <a:solidFill>
                            <a:srgbClr val="E6EDF3"/>
                          </a:solidFill>
                        </a:rPr>
                        <a:t>+69m</a:t>
                      </a:r>
                    </a:p>
                  </a:txBody>
                  <a:tcPr>
                    <a:solidFill>
                      <a:srgbClr val="161B22"/>
                    </a:solidFill>
                  </a:tcPr>
                </a:tc>
                <a:tc>
                  <a:txBody>
                    <a:bodyPr/>
                    <a:lstStyle/>
                    <a:p>
                      <a:pPr algn="ctr"/>
                      <a:r>
                        <a:rPr sz="800">
                          <a:solidFill>
                            <a:srgbClr val="E6EDF3"/>
                          </a:solidFill>
                        </a:rPr>
                        <a:t>Decision Point</a:t>
                      </a:r>
                    </a:p>
                  </a:txBody>
                  <a:tcPr>
                    <a:solidFill>
                      <a:srgbClr val="161B22"/>
                    </a:solidFill>
                  </a:tcPr>
                </a:tc>
                <a:tc>
                  <a:txBody>
                    <a:bodyPr/>
                    <a:lstStyle/>
                    <a:p>
                      <a:pPr algn="ctr"/>
                      <a:r>
                        <a:rPr sz="800">
                          <a:solidFill>
                            <a:srgbClr val="E6EDF3"/>
                          </a:solidFill>
                        </a:rPr>
                        <a:t>Regulator Notice</a:t>
                      </a:r>
                    </a:p>
                  </a:txBody>
                  <a:tcPr>
                    <a:solidFill>
                      <a:srgbClr val="161B22"/>
                    </a:solidFill>
                  </a:tcPr>
                </a:tc>
                <a:tc>
                  <a:txBody>
                    <a:bodyPr/>
                    <a:lstStyle/>
                    <a:p>
                      <a:pPr algn="l"/>
                      <a:r>
                        <a:rPr sz="800">
                          <a:solidFill>
                            <a:srgbClr val="E6EDF3"/>
                          </a:solidFill>
                        </a:rPr>
                        <a:t>Stakeholder Pressure: Regulatory Deadline</a:t>
                      </a:r>
                    </a:p>
                  </a:txBody>
                  <a:tcPr>
                    <a:solidFill>
                      <a:srgbClr val="161B22"/>
                    </a:solidFill>
                  </a:tcPr>
                </a:tc>
                <a:tc>
                  <a:txBody>
                    <a:bodyPr/>
                    <a:lstStyle/>
                    <a:p>
                      <a:pPr algn="l"/>
                      <a:r>
                        <a:rPr sz="800">
                          <a:solidFill>
                            <a:srgbClr val="E6EDF3"/>
                          </a:solidFill>
                        </a:rPr>
                        <a:t>Compile and submit the required incident report to the regulator.</a:t>
                      </a:r>
                    </a:p>
                  </a:txBody>
                  <a:tcPr>
                    <a:solidFill>
                      <a:srgbClr val="161B22"/>
                    </a:solidFill>
                  </a:tcPr>
                </a:tc>
              </a:tr>
              <a:tr h="292608">
                <a:tc>
                  <a:txBody>
                    <a:bodyPr/>
                    <a:lstStyle/>
                    <a:p>
                      <a:pPr algn="ctr"/>
                      <a:r>
                        <a:rPr sz="800">
                          <a:solidFill>
                            <a:srgbClr val="E6EDF3"/>
                          </a:solidFill>
                        </a:rPr>
                        <a:t>010</a:t>
                      </a:r>
                    </a:p>
                  </a:txBody>
                  <a:tcPr>
                    <a:solidFill>
                      <a:srgbClr val="21262E"/>
                    </a:solidFill>
                  </a:tcPr>
                </a:tc>
                <a:tc>
                  <a:txBody>
                    <a:bodyPr/>
                    <a:lstStyle/>
                    <a:p>
                      <a:pPr algn="ctr"/>
                      <a:r>
                        <a:rPr sz="800">
                          <a:solidFill>
                            <a:srgbClr val="E6EDF3"/>
                          </a:solidFill>
                        </a:rPr>
                        <a:t>+77m</a:t>
                      </a:r>
                    </a:p>
                  </a:txBody>
                  <a:tcPr>
                    <a:solidFill>
                      <a:srgbClr val="21262E"/>
                    </a:solidFill>
                  </a:tcPr>
                </a:tc>
                <a:tc>
                  <a:txBody>
                    <a:bodyPr/>
                    <a:lstStyle/>
                    <a:p>
                      <a:pPr algn="ctr"/>
                      <a:r>
                        <a:rPr sz="800">
                          <a:solidFill>
                            <a:srgbClr val="E6EDF3"/>
                          </a:solidFill>
                        </a:rPr>
                        <a:t>Recovery Initiation</a:t>
                      </a:r>
                    </a:p>
                  </a:txBody>
                  <a:tcPr>
                    <a:solidFill>
                      <a:srgbClr val="21262E"/>
                    </a:solidFill>
                  </a:tcPr>
                </a:tc>
                <a:tc>
                  <a:txBody>
                    <a:bodyPr/>
                    <a:lstStyle/>
                    <a:p>
                      <a:pPr algn="ctr"/>
                      <a:r>
                        <a:rPr sz="800">
                          <a:solidFill>
                            <a:srgbClr val="E6EDF3"/>
                          </a:solidFill>
                        </a:rPr>
                        <a:t>Teams / Slack</a:t>
                      </a:r>
                    </a:p>
                  </a:txBody>
                  <a:tcPr>
                    <a:solidFill>
                      <a:srgbClr val="21262E"/>
                    </a:solidFill>
                  </a:tcPr>
                </a:tc>
                <a:tc>
                  <a:txBody>
                    <a:bodyPr/>
                    <a:lstStyle/>
                    <a:p>
                      <a:pPr algn="l"/>
                      <a:r>
                        <a:rPr sz="800">
                          <a:solidFill>
                            <a:srgbClr val="E6EDF3"/>
                          </a:solidFill>
                        </a:rPr>
                        <a:t>Recovery Initiation: Return to Normal</a:t>
                      </a:r>
                    </a:p>
                  </a:txBody>
                  <a:tcPr>
                    <a:solidFill>
                      <a:srgbClr val="21262E"/>
                    </a:solidFill>
                  </a:tcPr>
                </a:tc>
                <a:tc>
                  <a:txBody>
                    <a:bodyPr/>
                    <a:lstStyle/>
                    <a:p>
                      <a:pPr algn="l"/>
                      <a:r>
                        <a:rPr sz="800">
                          <a:solidFill>
                            <a:srgbClr val="E6EDF3"/>
                          </a:solidFill>
                        </a:rPr>
                        <a:t>Initiate recovery plans and communicate timelines for service restoration.</a:t>
                      </a:r>
                    </a:p>
                  </a:txBody>
                  <a:tcPr>
                    <a:solidFill>
                      <a:srgbClr val="21262E"/>
                    </a:solidFill>
                  </a:tcPr>
                </a:tc>
              </a:tr>
            </a:tbl>
          </a:graphicData>
        </a:graphic>
      </p:graphicFrame>
      <p:sp>
        <p:nvSpPr>
          <p:cNvPr id="7" name="Rectangle 6"/>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7315200" cy="457200"/>
          </a:xfrm>
          <a:prstGeom prst="rect">
            <a:avLst/>
          </a:prstGeom>
          <a:noFill/>
        </p:spPr>
        <p:txBody>
          <a:bodyPr wrap="square">
            <a:spAutoFit/>
          </a:bodyPr>
          <a:lstStyle/>
          <a:p>
            <a:pPr algn="l"/>
            <a:r>
              <a:rPr sz="1000" b="1" i="0">
                <a:solidFill>
                  <a:srgbClr val="58A6FF"/>
                </a:solidFill>
              </a:rPr>
              <a:t>EXERCISE OVERVIEW</a:t>
            </a:r>
          </a:p>
        </p:txBody>
      </p:sp>
      <p:sp>
        <p:nvSpPr>
          <p:cNvPr id="4" name="TextBox 3"/>
          <p:cNvSpPr txBox="1"/>
          <p:nvPr/>
        </p:nvSpPr>
        <p:spPr>
          <a:xfrm>
            <a:off x="548640" y="594360"/>
            <a:ext cx="10972800" cy="640080"/>
          </a:xfrm>
          <a:prstGeom prst="rect">
            <a:avLst/>
          </a:prstGeom>
          <a:noFill/>
        </p:spPr>
        <p:txBody>
          <a:bodyPr wrap="square">
            <a:spAutoFit/>
          </a:bodyPr>
          <a:lstStyle/>
          <a:p>
            <a:pPr algn="l"/>
            <a:r>
              <a:rPr sz="2400" b="1" i="0">
                <a:solidFill>
                  <a:srgbClr val="FFFFFF"/>
                </a:solidFill>
              </a:rPr>
              <a:t>Severely damaged pipes</a:t>
            </a:r>
          </a:p>
        </p:txBody>
      </p:sp>
      <p:sp>
        <p:nvSpPr>
          <p:cNvPr id="5" name="Rectangle 4"/>
          <p:cNvSpPr/>
          <p:nvPr/>
        </p:nvSpPr>
        <p:spPr>
          <a:xfrm>
            <a:off x="365760" y="128016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48640" y="1417320"/>
            <a:ext cx="1691640" cy="347472"/>
          </a:xfrm>
          <a:prstGeom prst="rect">
            <a:avLst/>
          </a:prstGeom>
          <a:noFill/>
        </p:spPr>
        <p:txBody>
          <a:bodyPr wrap="square">
            <a:spAutoFit/>
          </a:bodyPr>
          <a:lstStyle/>
          <a:p>
            <a:pPr algn="l"/>
            <a:r>
              <a:rPr sz="950" b="1" i="0">
                <a:solidFill>
                  <a:srgbClr val="8B949E"/>
                </a:solidFill>
              </a:rPr>
              <a:t>Exercise Type</a:t>
            </a:r>
          </a:p>
        </p:txBody>
      </p:sp>
      <p:sp>
        <p:nvSpPr>
          <p:cNvPr id="7" name="TextBox 6"/>
          <p:cNvSpPr txBox="1"/>
          <p:nvPr/>
        </p:nvSpPr>
        <p:spPr>
          <a:xfrm>
            <a:off x="2286000" y="1417320"/>
            <a:ext cx="3840480" cy="347472"/>
          </a:xfrm>
          <a:prstGeom prst="rect">
            <a:avLst/>
          </a:prstGeom>
          <a:noFill/>
        </p:spPr>
        <p:txBody>
          <a:bodyPr wrap="square">
            <a:spAutoFit/>
          </a:bodyPr>
          <a:lstStyle/>
          <a:p>
            <a:pPr algn="l"/>
            <a:r>
              <a:rPr sz="1000" b="0" i="0">
                <a:solidFill>
                  <a:srgbClr val="E6EDF3"/>
                </a:solidFill>
              </a:rPr>
              <a:t>Tabletop</a:t>
            </a:r>
          </a:p>
        </p:txBody>
      </p:sp>
      <p:sp>
        <p:nvSpPr>
          <p:cNvPr id="8" name="TextBox 7"/>
          <p:cNvSpPr txBox="1"/>
          <p:nvPr/>
        </p:nvSpPr>
        <p:spPr>
          <a:xfrm>
            <a:off x="548640" y="1764792"/>
            <a:ext cx="1691640" cy="347472"/>
          </a:xfrm>
          <a:prstGeom prst="rect">
            <a:avLst/>
          </a:prstGeom>
          <a:noFill/>
        </p:spPr>
        <p:txBody>
          <a:bodyPr wrap="square">
            <a:spAutoFit/>
          </a:bodyPr>
          <a:lstStyle/>
          <a:p>
            <a:pPr algn="l"/>
            <a:r>
              <a:rPr sz="950" b="1" i="0">
                <a:solidFill>
                  <a:srgbClr val="8B949E"/>
                </a:solidFill>
              </a:rPr>
              <a:t>Format</a:t>
            </a:r>
          </a:p>
        </p:txBody>
      </p:sp>
      <p:sp>
        <p:nvSpPr>
          <p:cNvPr id="9" name="TextBox 8"/>
          <p:cNvSpPr txBox="1"/>
          <p:nvPr/>
        </p:nvSpPr>
        <p:spPr>
          <a:xfrm>
            <a:off x="2286000" y="1764792"/>
            <a:ext cx="3840480" cy="347472"/>
          </a:xfrm>
          <a:prstGeom prst="rect">
            <a:avLst/>
          </a:prstGeom>
          <a:noFill/>
        </p:spPr>
        <p:txBody>
          <a:bodyPr wrap="square">
            <a:spAutoFit/>
          </a:bodyPr>
          <a:lstStyle/>
          <a:p>
            <a:pPr algn="l"/>
            <a:r>
              <a:rPr sz="1000" b="0" i="0">
                <a:solidFill>
                  <a:srgbClr val="E6EDF3"/>
                </a:solidFill>
              </a:rPr>
              <a:t>—</a:t>
            </a:r>
          </a:p>
        </p:txBody>
      </p:sp>
      <p:sp>
        <p:nvSpPr>
          <p:cNvPr id="10" name="TextBox 9"/>
          <p:cNvSpPr txBox="1"/>
          <p:nvPr/>
        </p:nvSpPr>
        <p:spPr>
          <a:xfrm>
            <a:off x="548640" y="2112264"/>
            <a:ext cx="1691640" cy="347472"/>
          </a:xfrm>
          <a:prstGeom prst="rect">
            <a:avLst/>
          </a:prstGeom>
          <a:noFill/>
        </p:spPr>
        <p:txBody>
          <a:bodyPr wrap="square">
            <a:spAutoFit/>
          </a:bodyPr>
          <a:lstStyle/>
          <a:p>
            <a:pPr algn="l"/>
            <a:r>
              <a:rPr sz="950" b="1" i="0">
                <a:solidFill>
                  <a:srgbClr val="8B949E"/>
                </a:solidFill>
              </a:rPr>
              <a:t>Complexity</a:t>
            </a:r>
          </a:p>
        </p:txBody>
      </p:sp>
      <p:sp>
        <p:nvSpPr>
          <p:cNvPr id="11" name="TextBox 10"/>
          <p:cNvSpPr txBox="1"/>
          <p:nvPr/>
        </p:nvSpPr>
        <p:spPr>
          <a:xfrm>
            <a:off x="2286000" y="2112264"/>
            <a:ext cx="3840480" cy="347472"/>
          </a:xfrm>
          <a:prstGeom prst="rect">
            <a:avLst/>
          </a:prstGeom>
          <a:noFill/>
        </p:spPr>
        <p:txBody>
          <a:bodyPr wrap="square">
            <a:spAutoFit/>
          </a:bodyPr>
          <a:lstStyle/>
          <a:p>
            <a:pPr algn="l"/>
            <a:r>
              <a:rPr sz="1000" b="0" i="0">
                <a:solidFill>
                  <a:srgbClr val="E6EDF3"/>
                </a:solidFill>
              </a:rPr>
              <a:t>Moderate</a:t>
            </a:r>
          </a:p>
        </p:txBody>
      </p:sp>
      <p:sp>
        <p:nvSpPr>
          <p:cNvPr id="12" name="TextBox 11"/>
          <p:cNvSpPr txBox="1"/>
          <p:nvPr/>
        </p:nvSpPr>
        <p:spPr>
          <a:xfrm>
            <a:off x="548640" y="2459736"/>
            <a:ext cx="1691640" cy="347472"/>
          </a:xfrm>
          <a:prstGeom prst="rect">
            <a:avLst/>
          </a:prstGeom>
          <a:noFill/>
        </p:spPr>
        <p:txBody>
          <a:bodyPr wrap="square">
            <a:spAutoFit/>
          </a:bodyPr>
          <a:lstStyle/>
          <a:p>
            <a:pPr algn="l"/>
            <a:r>
              <a:rPr sz="950" b="1" i="0">
                <a:solidFill>
                  <a:srgbClr val="8B949E"/>
                </a:solidFill>
              </a:rPr>
              <a:t>Duration</a:t>
            </a:r>
          </a:p>
        </p:txBody>
      </p:sp>
      <p:sp>
        <p:nvSpPr>
          <p:cNvPr id="13" name="TextBox 12"/>
          <p:cNvSpPr txBox="1"/>
          <p:nvPr/>
        </p:nvSpPr>
        <p:spPr>
          <a:xfrm>
            <a:off x="2286000" y="2459736"/>
            <a:ext cx="3840480" cy="347472"/>
          </a:xfrm>
          <a:prstGeom prst="rect">
            <a:avLst/>
          </a:prstGeom>
          <a:noFill/>
        </p:spPr>
        <p:txBody>
          <a:bodyPr wrap="square">
            <a:spAutoFit/>
          </a:bodyPr>
          <a:lstStyle/>
          <a:p>
            <a:pPr algn="l"/>
            <a:r>
              <a:rPr sz="1000" b="0" i="0">
                <a:solidFill>
                  <a:srgbClr val="E6EDF3"/>
                </a:solidFill>
              </a:rPr>
              <a:t>120 minutes</a:t>
            </a:r>
          </a:p>
        </p:txBody>
      </p:sp>
      <p:sp>
        <p:nvSpPr>
          <p:cNvPr id="14" name="TextBox 13"/>
          <p:cNvSpPr txBox="1"/>
          <p:nvPr/>
        </p:nvSpPr>
        <p:spPr>
          <a:xfrm>
            <a:off x="548640" y="2807208"/>
            <a:ext cx="1691640" cy="347472"/>
          </a:xfrm>
          <a:prstGeom prst="rect">
            <a:avLst/>
          </a:prstGeom>
          <a:noFill/>
        </p:spPr>
        <p:txBody>
          <a:bodyPr wrap="square">
            <a:spAutoFit/>
          </a:bodyPr>
          <a:lstStyle/>
          <a:p>
            <a:pPr algn="l"/>
            <a:r>
              <a:rPr sz="950" b="1" i="0">
                <a:solidFill>
                  <a:srgbClr val="8B949E"/>
                </a:solidFill>
              </a:rPr>
              <a:t>Category</a:t>
            </a:r>
          </a:p>
        </p:txBody>
      </p:sp>
      <p:sp>
        <p:nvSpPr>
          <p:cNvPr id="15" name="TextBox 14"/>
          <p:cNvSpPr txBox="1"/>
          <p:nvPr/>
        </p:nvSpPr>
        <p:spPr>
          <a:xfrm>
            <a:off x="2286000" y="2807208"/>
            <a:ext cx="3840480" cy="347472"/>
          </a:xfrm>
          <a:prstGeom prst="rect">
            <a:avLst/>
          </a:prstGeom>
          <a:noFill/>
        </p:spPr>
        <p:txBody>
          <a:bodyPr wrap="square">
            <a:spAutoFit/>
          </a:bodyPr>
          <a:lstStyle/>
          <a:p>
            <a:pPr algn="l"/>
            <a:r>
              <a:rPr sz="1000" b="0" i="0">
                <a:solidFill>
                  <a:srgbClr val="E6EDF3"/>
                </a:solidFill>
              </a:rPr>
              <a:t>—</a:t>
            </a:r>
          </a:p>
        </p:txBody>
      </p:sp>
      <p:sp>
        <p:nvSpPr>
          <p:cNvPr id="16" name="Rectangle 15"/>
          <p:cNvSpPr/>
          <p:nvPr/>
        </p:nvSpPr>
        <p:spPr>
          <a:xfrm>
            <a:off x="6492240" y="1371600"/>
            <a:ext cx="3000" cy="50292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675120" y="1417320"/>
            <a:ext cx="5120640" cy="320040"/>
          </a:xfrm>
          <a:prstGeom prst="rect">
            <a:avLst/>
          </a:prstGeom>
          <a:noFill/>
        </p:spPr>
        <p:txBody>
          <a:bodyPr wrap="square">
            <a:spAutoFit/>
          </a:bodyPr>
          <a:lstStyle/>
          <a:p>
            <a:pPr algn="l"/>
            <a:r>
              <a:rPr sz="900" b="1" i="0">
                <a:solidFill>
                  <a:srgbClr val="58A6FF"/>
                </a:solidFill>
              </a:rPr>
              <a:t>AIM</a:t>
            </a:r>
          </a:p>
        </p:txBody>
      </p:sp>
      <p:sp>
        <p:nvSpPr>
          <p:cNvPr id="18" name="TextBox 17"/>
          <p:cNvSpPr txBox="1"/>
          <p:nvPr/>
        </p:nvSpPr>
        <p:spPr>
          <a:xfrm>
            <a:off x="6675120" y="1737360"/>
            <a:ext cx="5120640" cy="1097280"/>
          </a:xfrm>
          <a:prstGeom prst="rect">
            <a:avLst/>
          </a:prstGeom>
          <a:noFill/>
        </p:spPr>
        <p:txBody>
          <a:bodyPr wrap="square">
            <a:spAutoFit/>
          </a:bodyPr>
          <a:lstStyle/>
          <a:p>
            <a:pPr algn="l"/>
            <a:r>
              <a:rPr sz="1050" b="0" i="0">
                <a:solidFill>
                  <a:srgbClr val="E6EDF3"/>
                </a:solidFill>
              </a:rPr>
              <a:t>To evaluate Barwon Water's ability to effectively respond to and recover from a severe infrastructure failure involving damaged pipes, ensuring minimal disruption to critical water supply and wastewater management services.</a:t>
            </a:r>
          </a:p>
        </p:txBody>
      </p:sp>
      <p:sp>
        <p:nvSpPr>
          <p:cNvPr id="19" name="TextBox 18"/>
          <p:cNvSpPr txBox="1"/>
          <p:nvPr/>
        </p:nvSpPr>
        <p:spPr>
          <a:xfrm>
            <a:off x="6675120" y="2926080"/>
            <a:ext cx="5120640" cy="320040"/>
          </a:xfrm>
          <a:prstGeom prst="rect">
            <a:avLst/>
          </a:prstGeom>
          <a:noFill/>
        </p:spPr>
        <p:txBody>
          <a:bodyPr wrap="square">
            <a:spAutoFit/>
          </a:bodyPr>
          <a:lstStyle/>
          <a:p>
            <a:pPr algn="l"/>
            <a:r>
              <a:rPr sz="900" b="1" i="0">
                <a:solidFill>
                  <a:srgbClr val="58A6FF"/>
                </a:solidFill>
              </a:rPr>
              <a:t>SCENARIO</a:t>
            </a:r>
          </a:p>
        </p:txBody>
      </p:sp>
      <p:sp>
        <p:nvSpPr>
          <p:cNvPr id="20" name="TextBox 19"/>
          <p:cNvSpPr txBox="1"/>
          <p:nvPr/>
        </p:nvSpPr>
        <p:spPr>
          <a:xfrm>
            <a:off x="6675120" y="3246120"/>
            <a:ext cx="5120640" cy="3200400"/>
          </a:xfrm>
          <a:prstGeom prst="rect">
            <a:avLst/>
          </a:prstGeom>
          <a:noFill/>
        </p:spPr>
        <p:txBody>
          <a:bodyPr wrap="square">
            <a:spAutoFit/>
          </a:bodyPr>
          <a:lstStyle/>
          <a:p>
            <a:pPr algn="l"/>
            <a:r>
              <a:rPr sz="1000" b="0" i="0">
                <a:solidFill>
                  <a:srgbClr val="E6EDF3"/>
                </a:solidFill>
              </a:rPr>
              <a:t>A severe weather event has caused unprecedented rainfall in the region served by Barwon Water. The excessive rain has led to the saturation of the ground, resulting in significant pressure on the underground water pipes. In the early morning hours, a critical section of the main water distribution pipes located near the regional pumping station sustains severe damage, leading to a major leak. This damages the flow of water supply to several key communities and industrial clients. The sudden loss of pressure is detected by the central control system, triggering alarms and alerts within the oper</a:t>
            </a:r>
          </a:p>
        </p:txBody>
      </p:sp>
      <p:sp>
        <p:nvSpPr>
          <p:cNvPr id="21" name="Rectangle 20"/>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7315200" cy="457200"/>
          </a:xfrm>
          <a:prstGeom prst="rect">
            <a:avLst/>
          </a:prstGeom>
          <a:noFill/>
        </p:spPr>
        <p:txBody>
          <a:bodyPr wrap="square">
            <a:spAutoFit/>
          </a:bodyPr>
          <a:lstStyle/>
          <a:p>
            <a:pPr algn="l"/>
            <a:r>
              <a:rPr sz="1000" b="1" i="0">
                <a:solidFill>
                  <a:srgbClr val="58A6FF"/>
                </a:solidFill>
              </a:rPr>
              <a:t>LEARNING OBJECTIVES</a:t>
            </a:r>
          </a:p>
        </p:txBody>
      </p:sp>
      <p:sp>
        <p:nvSpPr>
          <p:cNvPr id="4" name="TextBox 3"/>
          <p:cNvSpPr txBox="1"/>
          <p:nvPr/>
        </p:nvSpPr>
        <p:spPr>
          <a:xfrm>
            <a:off x="548640" y="594360"/>
            <a:ext cx="10972800" cy="640080"/>
          </a:xfrm>
          <a:prstGeom prst="rect">
            <a:avLst/>
          </a:prstGeom>
          <a:noFill/>
        </p:spPr>
        <p:txBody>
          <a:bodyPr wrap="square">
            <a:spAutoFit/>
          </a:bodyPr>
          <a:lstStyle/>
          <a:p>
            <a:pPr algn="l"/>
            <a:r>
              <a:rPr sz="2200" b="1" i="0">
                <a:solidFill>
                  <a:srgbClr val="FFFFFF"/>
                </a:solidFill>
              </a:rPr>
              <a:t>Severely damaged pipes</a:t>
            </a:r>
          </a:p>
        </p:txBody>
      </p:sp>
      <p:sp>
        <p:nvSpPr>
          <p:cNvPr id="5" name="Rectangle 4"/>
          <p:cNvSpPr/>
          <p:nvPr/>
        </p:nvSpPr>
        <p:spPr>
          <a:xfrm>
            <a:off x="365760" y="128016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48640" y="146304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OBJ-01</a:t>
            </a:r>
          </a:p>
        </p:txBody>
      </p:sp>
      <p:sp>
        <p:nvSpPr>
          <p:cNvPr id="7" name="TextBox 6"/>
          <p:cNvSpPr txBox="1"/>
          <p:nvPr/>
        </p:nvSpPr>
        <p:spPr>
          <a:xfrm>
            <a:off x="1051560" y="1463040"/>
            <a:ext cx="4892040" cy="548640"/>
          </a:xfrm>
          <a:prstGeom prst="rect">
            <a:avLst/>
          </a:prstGeom>
          <a:noFill/>
        </p:spPr>
        <p:txBody>
          <a:bodyPr wrap="square">
            <a:spAutoFit/>
          </a:bodyPr>
          <a:lstStyle/>
          <a:p>
            <a:pPr algn="l"/>
            <a:r>
              <a:rPr sz="1050" b="1" i="0">
                <a:solidFill>
                  <a:srgbClr val="E6EDF3"/>
                </a:solidFill>
              </a:rPr>
              <a:t>Test the effectiveness of the Crisis Management Team's activation and initial response to the infrastructure failure.</a:t>
            </a:r>
          </a:p>
        </p:txBody>
      </p:sp>
      <p:sp>
        <p:nvSpPr>
          <p:cNvPr id="8" name="TextBox 7"/>
          <p:cNvSpPr txBox="1"/>
          <p:nvPr/>
        </p:nvSpPr>
        <p:spPr>
          <a:xfrm>
            <a:off x="1051560" y="2057400"/>
            <a:ext cx="4892040" cy="1005840"/>
          </a:xfrm>
          <a:prstGeom prst="rect">
            <a:avLst/>
          </a:prstGeom>
          <a:noFill/>
        </p:spPr>
        <p:txBody>
          <a:bodyPr wrap="square">
            <a:spAutoFit/>
          </a:bodyPr>
          <a:lstStyle/>
          <a:p>
            <a:pPr algn="l"/>
            <a:r>
              <a:rPr sz="900" b="0" i="0">
                <a:solidFill>
                  <a:srgbClr val="3FB950"/>
                </a:solidFill>
              </a:rPr>
              <a:t>✓ CMT is activated within 30 minutes of incident notification; initial response actions are aligned with the crisis management plan.</a:t>
            </a:r>
          </a:p>
        </p:txBody>
      </p:sp>
      <p:sp>
        <p:nvSpPr>
          <p:cNvPr id="9" name="Rectangle 8"/>
          <p:cNvSpPr/>
          <p:nvPr/>
        </p:nvSpPr>
        <p:spPr>
          <a:xfrm>
            <a:off x="6400800" y="146304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OBJ-02</a:t>
            </a:r>
          </a:p>
        </p:txBody>
      </p:sp>
      <p:sp>
        <p:nvSpPr>
          <p:cNvPr id="10" name="TextBox 9"/>
          <p:cNvSpPr txBox="1"/>
          <p:nvPr/>
        </p:nvSpPr>
        <p:spPr>
          <a:xfrm>
            <a:off x="6903720" y="1463040"/>
            <a:ext cx="4892040" cy="548640"/>
          </a:xfrm>
          <a:prstGeom prst="rect">
            <a:avLst/>
          </a:prstGeom>
          <a:noFill/>
        </p:spPr>
        <p:txBody>
          <a:bodyPr wrap="square">
            <a:spAutoFit/>
          </a:bodyPr>
          <a:lstStyle/>
          <a:p>
            <a:pPr algn="l"/>
            <a:r>
              <a:rPr sz="1050" b="1" i="0">
                <a:solidFill>
                  <a:srgbClr val="E6EDF3"/>
                </a:solidFill>
              </a:rPr>
              <a:t>Validate the communication protocols and effectiveness of internal and external communications during the incident.</a:t>
            </a:r>
          </a:p>
        </p:txBody>
      </p:sp>
      <p:sp>
        <p:nvSpPr>
          <p:cNvPr id="11" name="TextBox 10"/>
          <p:cNvSpPr txBox="1"/>
          <p:nvPr/>
        </p:nvSpPr>
        <p:spPr>
          <a:xfrm>
            <a:off x="6903720" y="2057400"/>
            <a:ext cx="4892040" cy="1005840"/>
          </a:xfrm>
          <a:prstGeom prst="rect">
            <a:avLst/>
          </a:prstGeom>
          <a:noFill/>
        </p:spPr>
        <p:txBody>
          <a:bodyPr wrap="square">
            <a:spAutoFit/>
          </a:bodyPr>
          <a:lstStyle/>
          <a:p>
            <a:pPr algn="l"/>
            <a:r>
              <a:rPr sz="900" b="0" i="0">
                <a:solidFill>
                  <a:srgbClr val="3FB950"/>
                </a:solidFill>
              </a:rPr>
              <a:t>✓ Communication to stakeholders, including regulators and customers, is initiated within predefined timeframes, with messages consistent and factual.</a:t>
            </a:r>
          </a:p>
        </p:txBody>
      </p:sp>
      <p:sp>
        <p:nvSpPr>
          <p:cNvPr id="12" name="Rectangle 11"/>
          <p:cNvSpPr/>
          <p:nvPr/>
        </p:nvSpPr>
        <p:spPr>
          <a:xfrm>
            <a:off x="548640" y="315468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OBJ-03</a:t>
            </a:r>
          </a:p>
        </p:txBody>
      </p:sp>
      <p:sp>
        <p:nvSpPr>
          <p:cNvPr id="13" name="TextBox 12"/>
          <p:cNvSpPr txBox="1"/>
          <p:nvPr/>
        </p:nvSpPr>
        <p:spPr>
          <a:xfrm>
            <a:off x="1051560" y="3154680"/>
            <a:ext cx="4892040" cy="548640"/>
          </a:xfrm>
          <a:prstGeom prst="rect">
            <a:avLst/>
          </a:prstGeom>
          <a:noFill/>
        </p:spPr>
        <p:txBody>
          <a:bodyPr wrap="square">
            <a:spAutoFit/>
          </a:bodyPr>
          <a:lstStyle/>
          <a:p>
            <a:pPr algn="l"/>
            <a:r>
              <a:rPr sz="1050" b="1" i="0">
                <a:solidFill>
                  <a:srgbClr val="E6EDF3"/>
                </a:solidFill>
              </a:rPr>
              <a:t>Assess the ability of the Business Recovery Teams to implement continuity and recovery plans effectively.</a:t>
            </a:r>
          </a:p>
        </p:txBody>
      </p:sp>
      <p:sp>
        <p:nvSpPr>
          <p:cNvPr id="14" name="TextBox 13"/>
          <p:cNvSpPr txBox="1"/>
          <p:nvPr/>
        </p:nvSpPr>
        <p:spPr>
          <a:xfrm>
            <a:off x="1051560" y="3749040"/>
            <a:ext cx="4892040" cy="1005840"/>
          </a:xfrm>
          <a:prstGeom prst="rect">
            <a:avLst/>
          </a:prstGeom>
          <a:noFill/>
        </p:spPr>
        <p:txBody>
          <a:bodyPr wrap="square">
            <a:spAutoFit/>
          </a:bodyPr>
          <a:lstStyle/>
          <a:p>
            <a:pPr algn="l"/>
            <a:r>
              <a:rPr sz="900" b="0" i="0">
                <a:solidFill>
                  <a:srgbClr val="3FB950"/>
                </a:solidFill>
              </a:rPr>
              <a:t>✓ Continuity plans are executed within the defined Recovery Time Objective (RTO) for critical services, and recovery actions are documented.</a:t>
            </a:r>
          </a:p>
        </p:txBody>
      </p:sp>
      <p:sp>
        <p:nvSpPr>
          <p:cNvPr id="15" name="Rectangle 14"/>
          <p:cNvSpPr/>
          <p:nvPr/>
        </p:nvSpPr>
        <p:spPr>
          <a:xfrm>
            <a:off x="6400800" y="315468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OBJ-04</a:t>
            </a:r>
          </a:p>
        </p:txBody>
      </p:sp>
      <p:sp>
        <p:nvSpPr>
          <p:cNvPr id="16" name="TextBox 15"/>
          <p:cNvSpPr txBox="1"/>
          <p:nvPr/>
        </p:nvSpPr>
        <p:spPr>
          <a:xfrm>
            <a:off x="6903720" y="3154680"/>
            <a:ext cx="4892040" cy="548640"/>
          </a:xfrm>
          <a:prstGeom prst="rect">
            <a:avLst/>
          </a:prstGeom>
          <a:noFill/>
        </p:spPr>
        <p:txBody>
          <a:bodyPr wrap="square">
            <a:spAutoFit/>
          </a:bodyPr>
          <a:lstStyle/>
          <a:p>
            <a:pPr algn="l"/>
            <a:r>
              <a:rPr sz="1050" b="1" i="0">
                <a:solidFill>
                  <a:srgbClr val="E6EDF3"/>
                </a:solidFill>
              </a:rPr>
              <a:t>Evaluate decision-making processes and clarity of role responsibilities during the incident.</a:t>
            </a:r>
          </a:p>
        </p:txBody>
      </p:sp>
      <p:sp>
        <p:nvSpPr>
          <p:cNvPr id="17" name="TextBox 16"/>
          <p:cNvSpPr txBox="1"/>
          <p:nvPr/>
        </p:nvSpPr>
        <p:spPr>
          <a:xfrm>
            <a:off x="6903720" y="3749040"/>
            <a:ext cx="4892040" cy="1005840"/>
          </a:xfrm>
          <a:prstGeom prst="rect">
            <a:avLst/>
          </a:prstGeom>
          <a:noFill/>
        </p:spPr>
        <p:txBody>
          <a:bodyPr wrap="square">
            <a:spAutoFit/>
          </a:bodyPr>
          <a:lstStyle/>
          <a:p>
            <a:pPr algn="l"/>
            <a:r>
              <a:rPr sz="900" b="0" i="0">
                <a:solidFill>
                  <a:srgbClr val="3FB950"/>
                </a:solidFill>
              </a:rPr>
              <a:t>✓ Decisions are made within appropriate authority levels, with clear documentation of decision rationale and role responsibilities.</a:t>
            </a:r>
          </a:p>
        </p:txBody>
      </p:sp>
      <p:sp>
        <p:nvSpPr>
          <p:cNvPr id="18" name="Rectangle 17"/>
          <p:cNvSpPr/>
          <p:nvPr/>
        </p:nvSpPr>
        <p:spPr>
          <a:xfrm>
            <a:off x="548640" y="484632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OBJ-05</a:t>
            </a:r>
          </a:p>
        </p:txBody>
      </p:sp>
      <p:sp>
        <p:nvSpPr>
          <p:cNvPr id="19" name="TextBox 18"/>
          <p:cNvSpPr txBox="1"/>
          <p:nvPr/>
        </p:nvSpPr>
        <p:spPr>
          <a:xfrm>
            <a:off x="1051560" y="4846320"/>
            <a:ext cx="4892040" cy="548640"/>
          </a:xfrm>
          <a:prstGeom prst="rect">
            <a:avLst/>
          </a:prstGeom>
          <a:noFill/>
        </p:spPr>
        <p:txBody>
          <a:bodyPr wrap="square">
            <a:spAutoFit/>
          </a:bodyPr>
          <a:lstStyle/>
          <a:p>
            <a:pPr algn="l"/>
            <a:r>
              <a:rPr sz="1050" b="1" i="0">
                <a:solidFill>
                  <a:srgbClr val="E6EDF3"/>
                </a:solidFill>
              </a:rPr>
              <a:t>Confirm compliance with regulatory and legal obligations related to incident notification and response.</a:t>
            </a:r>
          </a:p>
        </p:txBody>
      </p:sp>
      <p:sp>
        <p:nvSpPr>
          <p:cNvPr id="20" name="TextBox 19"/>
          <p:cNvSpPr txBox="1"/>
          <p:nvPr/>
        </p:nvSpPr>
        <p:spPr>
          <a:xfrm>
            <a:off x="1051560" y="5440680"/>
            <a:ext cx="4892040" cy="1005840"/>
          </a:xfrm>
          <a:prstGeom prst="rect">
            <a:avLst/>
          </a:prstGeom>
          <a:noFill/>
        </p:spPr>
        <p:txBody>
          <a:bodyPr wrap="square">
            <a:spAutoFit/>
          </a:bodyPr>
          <a:lstStyle/>
          <a:p>
            <a:pPr algn="l"/>
            <a:r>
              <a:rPr sz="900" b="0" i="0">
                <a:solidFill>
                  <a:srgbClr val="3FB950"/>
                </a:solidFill>
              </a:rPr>
              <a:t>✓ All regulatory notifications are completed within the prescribed timeframes, and compliance with relevant regional regulations is maintained.</a:t>
            </a:r>
          </a:p>
        </p:txBody>
      </p:sp>
      <p:sp>
        <p:nvSpPr>
          <p:cNvPr id="21" name="Rectangle 20"/>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88952" cy="658368"/>
          </a:xfrm>
          <a:prstGeom prst="rect">
            <a:avLst/>
          </a:prstGeom>
          <a:solidFill>
            <a:srgbClr val="1216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1371600" y="64008"/>
            <a:ext cx="8229600" cy="365760"/>
          </a:xfrm>
          <a:prstGeom prst="rect">
            <a:avLst/>
          </a:prstGeom>
          <a:noFill/>
        </p:spPr>
        <p:txBody>
          <a:bodyPr wrap="square">
            <a:spAutoFit/>
          </a:bodyPr>
          <a:lstStyle/>
          <a:p>
            <a:pPr algn="l"/>
            <a:r>
              <a:rPr sz="2000" b="1" i="0">
                <a:solidFill>
                  <a:srgbClr val="FFFFFF"/>
                </a:solidFill>
              </a:rPr>
              <a:t>Severely damaged pipes</a:t>
            </a:r>
          </a:p>
        </p:txBody>
      </p:sp>
      <p:sp>
        <p:nvSpPr>
          <p:cNvPr id="4" name="TextBox 3"/>
          <p:cNvSpPr txBox="1"/>
          <p:nvPr/>
        </p:nvSpPr>
        <p:spPr>
          <a:xfrm>
            <a:off x="1371600" y="420624"/>
            <a:ext cx="7315200" cy="201168"/>
          </a:xfrm>
          <a:prstGeom prst="rect">
            <a:avLst/>
          </a:prstGeom>
          <a:noFill/>
        </p:spPr>
        <p:txBody>
          <a:bodyPr wrap="square">
            <a:spAutoFit/>
          </a:bodyPr>
          <a:lstStyle/>
          <a:p>
            <a:pPr algn="l"/>
            <a:r>
              <a:rPr sz="900" b="0" i="0">
                <a:solidFill>
                  <a:srgbClr val="94A5C8"/>
                </a:solidFill>
              </a:rPr>
              <a:t>Duration: 2h 00min  |    |  </a:t>
            </a:r>
          </a:p>
        </p:txBody>
      </p:sp>
      <p:sp>
        <p:nvSpPr>
          <p:cNvPr id="5" name="Rounded Rectangle 4"/>
          <p:cNvSpPr/>
          <p:nvPr/>
        </p:nvSpPr>
        <p:spPr>
          <a:xfrm>
            <a:off x="9738360" y="128016"/>
            <a:ext cx="2194560" cy="402336"/>
          </a:xfrm>
          <a:prstGeom prst="roundRect">
            <a:avLst>
              <a:gd name="adj" fmla="val 5000000000"/>
            </a:avLst>
          </a:prstGeom>
          <a:solidFill>
            <a:srgbClr val="BE410A"/>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900" b="1">
                <a:solidFill>
                  <a:srgbClr val="FFFFFF"/>
                </a:solidFill>
              </a:rPr>
              <a:t>EXERCISE ONLY</a:t>
            </a:r>
          </a:p>
        </p:txBody>
      </p:sp>
      <p:sp>
        <p:nvSpPr>
          <p:cNvPr id="6" name="Rectangle 5"/>
          <p:cNvSpPr/>
          <p:nvPr/>
        </p:nvSpPr>
        <p:spPr>
          <a:xfrm>
            <a:off x="109728" y="845820"/>
            <a:ext cx="73152" cy="1554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19456" y="1394460"/>
            <a:ext cx="1060704" cy="228600"/>
          </a:xfrm>
          <a:prstGeom prst="rect">
            <a:avLst/>
          </a:prstGeom>
          <a:noFill/>
        </p:spPr>
        <p:txBody>
          <a:bodyPr wrap="square">
            <a:spAutoFit/>
          </a:bodyPr>
          <a:lstStyle/>
          <a:p>
            <a:pPr algn="l"/>
            <a:r>
              <a:rPr sz="900" b="1" i="0">
                <a:solidFill>
                  <a:srgbClr val="1F6FEB"/>
                </a:solidFill>
              </a:rPr>
              <a:t>Phase 1</a:t>
            </a:r>
          </a:p>
        </p:txBody>
      </p:sp>
      <p:sp>
        <p:nvSpPr>
          <p:cNvPr id="8" name="TextBox 7"/>
          <p:cNvSpPr txBox="1"/>
          <p:nvPr/>
        </p:nvSpPr>
        <p:spPr>
          <a:xfrm>
            <a:off x="219456" y="1650492"/>
            <a:ext cx="1060704" cy="201168"/>
          </a:xfrm>
          <a:prstGeom prst="rect">
            <a:avLst/>
          </a:prstGeom>
          <a:noFill/>
        </p:spPr>
        <p:txBody>
          <a:bodyPr wrap="square">
            <a:spAutoFit/>
          </a:bodyPr>
          <a:lstStyle/>
          <a:p>
            <a:pPr algn="l"/>
            <a:r>
              <a:rPr sz="750" b="0" i="0">
                <a:solidFill>
                  <a:srgbClr val="8B949E"/>
                </a:solidFill>
              </a:rPr>
              <a:t>Phase 1</a:t>
            </a:r>
          </a:p>
        </p:txBody>
      </p:sp>
      <p:pic>
        <p:nvPicPr>
          <p:cNvPr id="9" name="Picture 8" descr="image.png"/>
          <p:cNvPicPr>
            <a:picLocks noChangeAspect="1"/>
          </p:cNvPicPr>
          <p:nvPr/>
        </p:nvPicPr>
        <p:blipFill>
          <a:blip r:embed="rId2"/>
          <a:stretch>
            <a:fillRect/>
          </a:stretch>
        </p:blipFill>
        <p:spPr>
          <a:xfrm>
            <a:off x="1325880" y="777240"/>
            <a:ext cx="10378440" cy="5074920"/>
          </a:xfrm>
          <a:prstGeom prst="rect">
            <a:avLst/>
          </a:prstGeom>
        </p:spPr>
      </p:pic>
      <p:sp>
        <p:nvSpPr>
          <p:cNvPr id="10" name="Oval 9"/>
          <p:cNvSpPr/>
          <p:nvPr/>
        </p:nvSpPr>
        <p:spPr>
          <a:xfrm>
            <a:off x="3191256"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1</a:t>
            </a:r>
          </a:p>
        </p:txBody>
      </p:sp>
      <p:sp>
        <p:nvSpPr>
          <p:cNvPr id="11" name="Rectangle 10"/>
          <p:cNvSpPr/>
          <p:nvPr/>
        </p:nvSpPr>
        <p:spPr>
          <a:xfrm>
            <a:off x="2724912" y="681228"/>
            <a:ext cx="1298448" cy="621792"/>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2724912" y="681228"/>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2779776" y="736092"/>
            <a:ext cx="1207008" cy="164592"/>
          </a:xfrm>
          <a:prstGeom prst="rect">
            <a:avLst/>
          </a:prstGeom>
          <a:noFill/>
        </p:spPr>
        <p:txBody>
          <a:bodyPr wrap="square">
            <a:noAutofit/>
          </a:bodyPr>
          <a:lstStyle/>
          <a:p>
            <a:pPr algn="l"/>
            <a:r>
              <a:rPr sz="800" b="0" i="0">
                <a:solidFill>
                  <a:srgbClr val="1F6FEB"/>
                </a:solidFill>
              </a:rPr>
              <a:t>T+5min</a:t>
            </a:r>
          </a:p>
        </p:txBody>
      </p:sp>
      <p:sp>
        <p:nvSpPr>
          <p:cNvPr id="14" name="TextBox 13"/>
          <p:cNvSpPr txBox="1"/>
          <p:nvPr/>
        </p:nvSpPr>
        <p:spPr>
          <a:xfrm>
            <a:off x="2779776" y="900684"/>
            <a:ext cx="1207008" cy="365760"/>
          </a:xfrm>
          <a:prstGeom prst="rect">
            <a:avLst/>
          </a:prstGeom>
          <a:noFill/>
        </p:spPr>
        <p:txBody>
          <a:bodyPr wrap="square">
            <a:noAutofit/>
          </a:bodyPr>
          <a:lstStyle/>
          <a:p>
            <a:pPr algn="l"/>
            <a:r>
              <a:rPr sz="900" b="1" i="0">
                <a:solidFill>
                  <a:srgbClr val="0E121E"/>
                </a:solidFill>
              </a:rPr>
              <a:t>Initial Alert: Water Pressure …</a:t>
            </a:r>
          </a:p>
        </p:txBody>
      </p:sp>
      <p:sp>
        <p:nvSpPr>
          <p:cNvPr id="15" name="Oval 14"/>
          <p:cNvSpPr/>
          <p:nvPr/>
        </p:nvSpPr>
        <p:spPr>
          <a:xfrm>
            <a:off x="5266944"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2</a:t>
            </a:r>
          </a:p>
        </p:txBody>
      </p:sp>
      <p:sp>
        <p:nvSpPr>
          <p:cNvPr id="16" name="Diamond 15"/>
          <p:cNvSpPr/>
          <p:nvPr/>
        </p:nvSpPr>
        <p:spPr>
          <a:xfrm>
            <a:off x="5321808" y="1129284"/>
            <a:ext cx="256032" cy="256032"/>
          </a:xfrm>
          <a:prstGeom prst="diamond">
            <a:avLst/>
          </a:prstGeom>
          <a:solidFill>
            <a:srgbClr val="E06212"/>
          </a:solidFill>
          <a:ln w="12700">
            <a:solidFill>
              <a:srgbClr val="AA440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4800600" y="1943100"/>
            <a:ext cx="1298448" cy="886968"/>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4800600" y="1943100"/>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855464" y="1997964"/>
            <a:ext cx="1207008" cy="164592"/>
          </a:xfrm>
          <a:prstGeom prst="rect">
            <a:avLst/>
          </a:prstGeom>
          <a:noFill/>
        </p:spPr>
        <p:txBody>
          <a:bodyPr wrap="square">
            <a:noAutofit/>
          </a:bodyPr>
          <a:lstStyle/>
          <a:p>
            <a:pPr algn="l"/>
            <a:r>
              <a:rPr sz="800" b="0" i="0">
                <a:solidFill>
                  <a:srgbClr val="1F6FEB"/>
                </a:solidFill>
              </a:rPr>
              <a:t>T+13min</a:t>
            </a:r>
          </a:p>
        </p:txBody>
      </p:sp>
      <p:sp>
        <p:nvSpPr>
          <p:cNvPr id="20" name="TextBox 19"/>
          <p:cNvSpPr txBox="1"/>
          <p:nvPr/>
        </p:nvSpPr>
        <p:spPr>
          <a:xfrm>
            <a:off x="4855464" y="2162556"/>
            <a:ext cx="1207008" cy="365760"/>
          </a:xfrm>
          <a:prstGeom prst="rect">
            <a:avLst/>
          </a:prstGeom>
          <a:noFill/>
        </p:spPr>
        <p:txBody>
          <a:bodyPr wrap="square">
            <a:noAutofit/>
          </a:bodyPr>
          <a:lstStyle/>
          <a:p>
            <a:pPr algn="l"/>
            <a:r>
              <a:rPr sz="900" b="1" i="0">
                <a:solidFill>
                  <a:srgbClr val="0E121E"/>
                </a:solidFill>
              </a:rPr>
              <a:t>Site Assessment Update</a:t>
            </a:r>
          </a:p>
        </p:txBody>
      </p:sp>
      <p:sp>
        <p:nvSpPr>
          <p:cNvPr id="21" name="TextBox 20"/>
          <p:cNvSpPr txBox="1"/>
          <p:nvPr/>
        </p:nvSpPr>
        <p:spPr>
          <a:xfrm>
            <a:off x="4855464" y="2546604"/>
            <a:ext cx="1207008" cy="228600"/>
          </a:xfrm>
          <a:prstGeom prst="rect">
            <a:avLst/>
          </a:prstGeom>
          <a:noFill/>
        </p:spPr>
        <p:txBody>
          <a:bodyPr wrap="square">
            <a:noAutofit/>
          </a:bodyPr>
          <a:lstStyle/>
          <a:p>
            <a:pPr algn="l"/>
            <a:r>
              <a:rPr sz="700" b="0" i="0">
                <a:solidFill>
                  <a:srgbClr val="8B949E"/>
                </a:solidFill>
              </a:rPr>
              <a:t>Field Engineer: We've confirmed a major leak</a:t>
            </a:r>
          </a:p>
        </p:txBody>
      </p:sp>
      <p:sp>
        <p:nvSpPr>
          <p:cNvPr id="22" name="Oval 21"/>
          <p:cNvSpPr/>
          <p:nvPr/>
        </p:nvSpPr>
        <p:spPr>
          <a:xfrm>
            <a:off x="7351776"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3</a:t>
            </a:r>
          </a:p>
        </p:txBody>
      </p:sp>
      <p:sp>
        <p:nvSpPr>
          <p:cNvPr id="23" name="Rectangle 22"/>
          <p:cNvSpPr/>
          <p:nvPr/>
        </p:nvSpPr>
        <p:spPr>
          <a:xfrm>
            <a:off x="6885432" y="681228"/>
            <a:ext cx="1298448" cy="621792"/>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6885432" y="681228"/>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940296" y="736092"/>
            <a:ext cx="1207008" cy="164592"/>
          </a:xfrm>
          <a:prstGeom prst="rect">
            <a:avLst/>
          </a:prstGeom>
          <a:noFill/>
        </p:spPr>
        <p:txBody>
          <a:bodyPr wrap="square">
            <a:noAutofit/>
          </a:bodyPr>
          <a:lstStyle/>
          <a:p>
            <a:pPr algn="l"/>
            <a:r>
              <a:rPr sz="800" b="0" i="0">
                <a:solidFill>
                  <a:srgbClr val="1F6FEB"/>
                </a:solidFill>
              </a:rPr>
              <a:t>T+21min</a:t>
            </a:r>
          </a:p>
        </p:txBody>
      </p:sp>
      <p:sp>
        <p:nvSpPr>
          <p:cNvPr id="26" name="TextBox 25"/>
          <p:cNvSpPr txBox="1"/>
          <p:nvPr/>
        </p:nvSpPr>
        <p:spPr>
          <a:xfrm>
            <a:off x="6940296" y="900684"/>
            <a:ext cx="1207008" cy="365760"/>
          </a:xfrm>
          <a:prstGeom prst="rect">
            <a:avLst/>
          </a:prstGeom>
          <a:noFill/>
        </p:spPr>
        <p:txBody>
          <a:bodyPr wrap="square">
            <a:noAutofit/>
          </a:bodyPr>
          <a:lstStyle/>
          <a:p>
            <a:pPr algn="l"/>
            <a:r>
              <a:rPr sz="900" b="1" i="0">
                <a:solidFill>
                  <a:srgbClr val="0E121E"/>
                </a:solidFill>
              </a:rPr>
              <a:t>Regulator Inquiry</a:t>
            </a:r>
          </a:p>
        </p:txBody>
      </p:sp>
      <p:sp>
        <p:nvSpPr>
          <p:cNvPr id="27" name="Oval 26"/>
          <p:cNvSpPr/>
          <p:nvPr/>
        </p:nvSpPr>
        <p:spPr>
          <a:xfrm>
            <a:off x="9427464"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4</a:t>
            </a:r>
          </a:p>
        </p:txBody>
      </p:sp>
      <p:sp>
        <p:nvSpPr>
          <p:cNvPr id="28" name="Rectangle 27"/>
          <p:cNvSpPr/>
          <p:nvPr/>
        </p:nvSpPr>
        <p:spPr>
          <a:xfrm>
            <a:off x="8961120" y="1943100"/>
            <a:ext cx="1298448" cy="886968"/>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8961120" y="1943100"/>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9015984" y="1997964"/>
            <a:ext cx="1207008" cy="164592"/>
          </a:xfrm>
          <a:prstGeom prst="rect">
            <a:avLst/>
          </a:prstGeom>
          <a:noFill/>
        </p:spPr>
        <p:txBody>
          <a:bodyPr wrap="square">
            <a:noAutofit/>
          </a:bodyPr>
          <a:lstStyle/>
          <a:p>
            <a:pPr algn="l"/>
            <a:r>
              <a:rPr sz="800" b="0" i="0">
                <a:solidFill>
                  <a:srgbClr val="1F6FEB"/>
                </a:solidFill>
              </a:rPr>
              <a:t>T+29min</a:t>
            </a:r>
          </a:p>
        </p:txBody>
      </p:sp>
      <p:sp>
        <p:nvSpPr>
          <p:cNvPr id="31" name="TextBox 30"/>
          <p:cNvSpPr txBox="1"/>
          <p:nvPr/>
        </p:nvSpPr>
        <p:spPr>
          <a:xfrm>
            <a:off x="9015984" y="2162556"/>
            <a:ext cx="1207008" cy="365760"/>
          </a:xfrm>
          <a:prstGeom prst="rect">
            <a:avLst/>
          </a:prstGeom>
          <a:noFill/>
        </p:spPr>
        <p:txBody>
          <a:bodyPr wrap="square">
            <a:noAutofit/>
          </a:bodyPr>
          <a:lstStyle/>
          <a:p>
            <a:pPr algn="l"/>
            <a:r>
              <a:rPr sz="900" b="1" i="0">
                <a:solidFill>
                  <a:srgbClr val="0E121E"/>
                </a:solidFill>
              </a:rPr>
              <a:t>Public Concern on Social Media</a:t>
            </a:r>
          </a:p>
        </p:txBody>
      </p:sp>
      <p:sp>
        <p:nvSpPr>
          <p:cNvPr id="32" name="TextBox 31"/>
          <p:cNvSpPr txBox="1"/>
          <p:nvPr/>
        </p:nvSpPr>
        <p:spPr>
          <a:xfrm>
            <a:off x="9015984" y="2546604"/>
            <a:ext cx="1207008" cy="228600"/>
          </a:xfrm>
          <a:prstGeom prst="rect">
            <a:avLst/>
          </a:prstGeom>
          <a:noFill/>
        </p:spPr>
        <p:txBody>
          <a:bodyPr wrap="square">
            <a:noAutofit/>
          </a:bodyPr>
          <a:lstStyle/>
          <a:p>
            <a:pPr algn="l"/>
            <a:r>
              <a:rPr sz="700" b="0" i="0">
                <a:solidFill>
                  <a:srgbClr val="8B949E"/>
                </a:solidFill>
              </a:rPr>
              <a:t>What's happening with our water? Pressure is</a:t>
            </a:r>
          </a:p>
        </p:txBody>
      </p:sp>
      <p:sp>
        <p:nvSpPr>
          <p:cNvPr id="33" name="Rectangle 32"/>
          <p:cNvSpPr/>
          <p:nvPr/>
        </p:nvSpPr>
        <p:spPr>
          <a:xfrm>
            <a:off x="0" y="6108192"/>
            <a:ext cx="12188952" cy="749808"/>
          </a:xfrm>
          <a:prstGeom prst="rect">
            <a:avLst/>
          </a:prstGeom>
          <a:solidFill>
            <a:srgbClr val="EEF0F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Rectangle 33"/>
          <p:cNvSpPr/>
          <p:nvPr/>
        </p:nvSpPr>
        <p:spPr>
          <a:xfrm>
            <a:off x="0" y="6108192"/>
            <a:ext cx="12188952" cy="18288"/>
          </a:xfrm>
          <a:prstGeom prst="rect">
            <a:avLst/>
          </a:prstGeom>
          <a:solidFill>
            <a:srgbClr val="CCCFD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Oval 34"/>
          <p:cNvSpPr/>
          <p:nvPr/>
        </p:nvSpPr>
        <p:spPr>
          <a:xfrm>
            <a:off x="1371600" y="6291072"/>
            <a:ext cx="182880" cy="182880"/>
          </a:xfrm>
          <a:prstGeom prst="ellipse">
            <a:avLst/>
          </a:prstGeom>
          <a:solidFill>
            <a:srgbClr val="E06212"/>
          </a:solidFill>
          <a:ln w="12700">
            <a:solidFill>
              <a:srgbClr val="AA440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1600200" y="6300216"/>
            <a:ext cx="1645920" cy="182880"/>
          </a:xfrm>
          <a:prstGeom prst="rect">
            <a:avLst/>
          </a:prstGeom>
          <a:noFill/>
        </p:spPr>
        <p:txBody>
          <a:bodyPr wrap="square">
            <a:spAutoFit/>
          </a:bodyPr>
          <a:lstStyle/>
          <a:p>
            <a:pPr algn="l"/>
            <a:r>
              <a:rPr sz="800" b="0" i="0">
                <a:solidFill>
                  <a:srgbClr val="0E121E"/>
                </a:solidFill>
              </a:rPr>
              <a:t>Inject / Situation Update</a:t>
            </a:r>
          </a:p>
        </p:txBody>
      </p:sp>
      <p:sp>
        <p:nvSpPr>
          <p:cNvPr id="37" name="Diamond 36"/>
          <p:cNvSpPr/>
          <p:nvPr/>
        </p:nvSpPr>
        <p:spPr>
          <a:xfrm>
            <a:off x="3337560" y="6291072"/>
            <a:ext cx="182880" cy="182880"/>
          </a:xfrm>
          <a:prstGeom prst="diamond">
            <a:avLst/>
          </a:prstGeom>
          <a:solidFill>
            <a:srgbClr val="E06212"/>
          </a:solidFill>
          <a:ln w="12700">
            <a:solidFill>
              <a:srgbClr val="AA440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3593592" y="6300216"/>
            <a:ext cx="1645920" cy="182880"/>
          </a:xfrm>
          <a:prstGeom prst="rect">
            <a:avLst/>
          </a:prstGeom>
          <a:noFill/>
        </p:spPr>
        <p:txBody>
          <a:bodyPr wrap="square">
            <a:spAutoFit/>
          </a:bodyPr>
          <a:lstStyle/>
          <a:p>
            <a:pPr algn="l"/>
            <a:r>
              <a:rPr sz="800" b="0" i="0">
                <a:solidFill>
                  <a:srgbClr val="0E121E"/>
                </a:solidFill>
              </a:rPr>
              <a:t>Decision Point / Escalation</a:t>
            </a:r>
          </a:p>
        </p:txBody>
      </p:sp>
      <p:sp>
        <p:nvSpPr>
          <p:cNvPr id="39" name="TextBox 38"/>
          <p:cNvSpPr txBox="1"/>
          <p:nvPr/>
        </p:nvSpPr>
        <p:spPr>
          <a:xfrm>
            <a:off x="5623560" y="6300216"/>
            <a:ext cx="1005840" cy="182880"/>
          </a:xfrm>
          <a:prstGeom prst="rect">
            <a:avLst/>
          </a:prstGeom>
          <a:noFill/>
        </p:spPr>
        <p:txBody>
          <a:bodyPr wrap="square">
            <a:spAutoFit/>
          </a:bodyPr>
          <a:lstStyle/>
          <a:p>
            <a:pPr algn="l"/>
            <a:r>
              <a:rPr sz="750" b="1" i="0">
                <a:solidFill>
                  <a:srgbClr val="8B949E"/>
                </a:solidFill>
              </a:rPr>
              <a:t>REVIEW FOCUS:</a:t>
            </a:r>
          </a:p>
        </p:txBody>
      </p:sp>
      <p:sp>
        <p:nvSpPr>
          <p:cNvPr id="40" name="Rounded Rectangle 39"/>
          <p:cNvSpPr/>
          <p:nvPr/>
        </p:nvSpPr>
        <p:spPr>
          <a:xfrm>
            <a:off x="6702552" y="6272784"/>
            <a:ext cx="777240" cy="219456"/>
          </a:xfrm>
          <a:prstGeom prst="roundRect">
            <a:avLst>
              <a:gd name="adj" fmla="val 5000000000"/>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750" b="1">
                <a:solidFill>
                  <a:srgbClr val="FFFFFF"/>
                </a:solidFill>
              </a:rPr>
              <a:t>Phase 1</a:t>
            </a:r>
          </a:p>
        </p:txBody>
      </p:sp>
      <p:sp>
        <p:nvSpPr>
          <p:cNvPr id="41" name="TextBox 40"/>
          <p:cNvSpPr txBox="1"/>
          <p:nvPr/>
        </p:nvSpPr>
        <p:spPr>
          <a:xfrm>
            <a:off x="10332720" y="6300216"/>
            <a:ext cx="1737360" cy="182880"/>
          </a:xfrm>
          <a:prstGeom prst="rect">
            <a:avLst/>
          </a:prstGeom>
          <a:noFill/>
        </p:spPr>
        <p:txBody>
          <a:bodyPr wrap="square">
            <a:spAutoFit/>
          </a:bodyPr>
          <a:lstStyle/>
          <a:p>
            <a:pPr algn="r"/>
            <a:r>
              <a:rPr sz="800" b="0" i="0">
                <a:solidFill>
                  <a:srgbClr val="8B949E"/>
                </a:solidFill>
              </a:rPr>
              <a:t>10 injects  |  </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58A6FF"/>
                </a:solidFill>
              </a:rPr>
              <a:t>EXERCISE ONLY — NOT FOR OPERATIONAL USE</a:t>
            </a:r>
          </a:p>
        </p:txBody>
      </p:sp>
      <p:sp>
        <p:nvSpPr>
          <p:cNvPr id="5" name="Rectangle 4"/>
          <p:cNvSpPr/>
          <p:nvPr/>
        </p:nvSpPr>
        <p:spPr>
          <a:xfrm>
            <a:off x="365760" y="384048"/>
            <a:ext cx="868680" cy="68580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001</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1 of 10</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T+5 min  |  Initial Alert  |  via Email  |  Information</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Control Room  →  Operations Manager</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Initial Alert: Water Pressure Drop</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Subject: Urgent: Sudden Drop in Water Pressure
Hi Team,
We've detected a significant drop in water pressure in the main distribution line near the regional pumping station. Immediate investigation is required.
Best,
Control Room</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Crisis Management Team (CMT) activation and initial assessment of situation.</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CMT is activated within 30 minutes of incident notification.</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Prompt participants to initiate immediate site assessment.</a:t>
            </a:r>
          </a:p>
        </p:txBody>
      </p:sp>
      <p:sp>
        <p:nvSpPr>
          <p:cNvPr id="20" name="Rectangle 19"/>
          <p:cNvSpPr/>
          <p:nvPr/>
        </p:nvSpPr>
        <p:spPr>
          <a:xfrm>
            <a:off x="0" y="6675120"/>
            <a:ext cx="12188952" cy="18288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A371F7"/>
                </a:solidFill>
              </a:rPr>
              <a:t>EXERCISE ONLY — NOT FOR OPERATIONAL USE</a:t>
            </a:r>
          </a:p>
        </p:txBody>
      </p:sp>
      <p:sp>
        <p:nvSpPr>
          <p:cNvPr id="5" name="Rectangle 4"/>
          <p:cNvSpPr/>
          <p:nvPr/>
        </p:nvSpPr>
        <p:spPr>
          <a:xfrm>
            <a:off x="365760" y="384048"/>
            <a:ext cx="868680" cy="685800"/>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002</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2 of 10</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T+13 min  |  Situation Development  |  via Phone Call  |  Escalation</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Field Engineer  →  Operations Manager</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Site Assessment Update</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Field Engineer: We've confirmed a major leak near the regional station. The pipes are severely damaged due to ground saturation. It looks like water contamination is possible.</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Participants should escalate the issue and begin contamination risk assessment.</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Prompt escalation and initiation of contamination assessment.</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Highlight the potential contamination risk to escalate urgency.</a:t>
            </a:r>
          </a:p>
        </p:txBody>
      </p:sp>
      <p:sp>
        <p:nvSpPr>
          <p:cNvPr id="20" name="Rectangle 19"/>
          <p:cNvSpPr/>
          <p:nvPr/>
        </p:nvSpPr>
        <p:spPr>
          <a:xfrm>
            <a:off x="0" y="6675120"/>
            <a:ext cx="12188952" cy="182880"/>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3FB950"/>
                </a:solidFill>
              </a:rPr>
              <a:t>EXERCISE ONLY — NOT FOR OPERATIONAL USE</a:t>
            </a:r>
          </a:p>
        </p:txBody>
      </p:sp>
      <p:sp>
        <p:nvSpPr>
          <p:cNvPr id="5" name="Rectangle 4"/>
          <p:cNvSpPr/>
          <p:nvPr/>
        </p:nvSpPr>
        <p:spPr>
          <a:xfrm>
            <a:off x="365760" y="384048"/>
            <a:ext cx="868680" cy="6858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003</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3 of 10</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T+21 min  |  Escalation  |  via Teams / Slack  |  Communications</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Regulatory Affairs  →  CMT</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Regulator Inquiry</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Heads up: The regulator just reached out. They want an update on the water supply issue within the next 2 hours. Need to coordinate our response.</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Draft and approve a response to satisfy regulatory requirements.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Timely and accurate communication with the regulator.</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Push for quick coordination of a response to the regulator.</a:t>
            </a:r>
          </a:p>
        </p:txBody>
      </p:sp>
      <p:sp>
        <p:nvSpPr>
          <p:cNvPr id="20" name="Rectangle 19"/>
          <p:cNvSpPr/>
          <p:nvPr/>
        </p:nvSpPr>
        <p:spPr>
          <a:xfrm>
            <a:off x="0" y="6675120"/>
            <a:ext cx="12188952" cy="1828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3FB950"/>
                </a:solidFill>
              </a:rPr>
              <a:t>EXERCISE ONLY — NOT FOR OPERATIONAL USE</a:t>
            </a:r>
          </a:p>
        </p:txBody>
      </p:sp>
      <p:sp>
        <p:nvSpPr>
          <p:cNvPr id="5" name="Rectangle 4"/>
          <p:cNvSpPr/>
          <p:nvPr/>
        </p:nvSpPr>
        <p:spPr>
          <a:xfrm>
            <a:off x="365760" y="384048"/>
            <a:ext cx="868680" cy="6858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004</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4 of 10</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T+29 min  |  Escalation  |  via Social Media Post  |  Communications</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Local Resident  →  Public</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Public Concern on Social Media</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What's happening with our water? Pressure is low and tastes weird. @BarwonWater #WaterCrisis</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Dispatch public communication team to address public concerns.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Effective and consistent public communication addressing concerns.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Increase pressure on public communications.</a:t>
            </a:r>
          </a:p>
        </p:txBody>
      </p:sp>
      <p:sp>
        <p:nvSpPr>
          <p:cNvPr id="20" name="Rectangle 19"/>
          <p:cNvSpPr/>
          <p:nvPr/>
        </p:nvSpPr>
        <p:spPr>
          <a:xfrm>
            <a:off x="0" y="6675120"/>
            <a:ext cx="12188952" cy="1828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E3B341"/>
                </a:solidFill>
              </a:rPr>
              <a:t>EXERCISE ONLY — NOT FOR OPERATIONAL USE</a:t>
            </a:r>
          </a:p>
        </p:txBody>
      </p:sp>
      <p:sp>
        <p:nvSpPr>
          <p:cNvPr id="5" name="Rectangle 4"/>
          <p:cNvSpPr/>
          <p:nvPr/>
        </p:nvSpPr>
        <p:spPr>
          <a:xfrm>
            <a:off x="365760" y="384048"/>
            <a:ext cx="868680" cy="68580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005</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5 of 10</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T+37 min  |  Complication  |  via Teams / Slack  |  Decision Point</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Health and Safety Lead  →  CMT</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Internal Discussion on Contamination Risk</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We need to decide if a boil water notice is necessary. Possible contamination from the leak.</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Evaluate the need for a public safety advisory.</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Timely and appropriate decision on issuing a public advisory.</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Force a decision on public safety measures.</a:t>
            </a:r>
          </a:p>
        </p:txBody>
      </p:sp>
      <p:sp>
        <p:nvSpPr>
          <p:cNvPr id="20" name="Rectangle 19"/>
          <p:cNvSpPr/>
          <p:nvPr/>
        </p:nvSpPr>
        <p:spPr>
          <a:xfrm>
            <a:off x="0" y="6675120"/>
            <a:ext cx="12188952" cy="18288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